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63" r:id="rId10"/>
    <p:sldId id="264" r:id="rId11"/>
    <p:sldId id="273" r:id="rId12"/>
    <p:sldId id="265" r:id="rId13"/>
    <p:sldId id="266" r:id="rId14"/>
    <p:sldId id="275" r:id="rId15"/>
    <p:sldId id="267" r:id="rId16"/>
    <p:sldId id="268" r:id="rId17"/>
    <p:sldId id="269" r:id="rId18"/>
    <p:sldId id="276" r:id="rId19"/>
    <p:sldId id="270" r:id="rId20"/>
    <p:sldId id="271" r:id="rId21"/>
    <p:sldId id="277" r:id="rId22"/>
    <p:sldId id="272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</p:sldIdLst>
  <p:sldSz cx="9144000" cy="6858000" type="screen4x3"/>
  <p:notesSz cx="6858000" cy="9144000"/>
  <p:embeddedFontLst>
    <p:embeddedFont>
      <p:font typeface="B Titr" pitchFamily="2" charset="-78"/>
      <p:bold r:id="rId32"/>
    </p:embeddedFont>
    <p:embeddedFont>
      <p:font typeface="B Nazanin" pitchFamily="2" charset="-78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00"/>
    <a:srgbClr val="FFCC00"/>
    <a:srgbClr val="FFFF66"/>
    <a:srgbClr val="FF66FF"/>
    <a:srgbClr val="FF99FF"/>
    <a:srgbClr val="FFCCFF"/>
    <a:srgbClr val="99FF99"/>
    <a:srgbClr val="33CC33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 varScale="1">
        <p:scale>
          <a:sx n="59" d="100"/>
          <a:sy n="59" d="100"/>
        </p:scale>
        <p:origin x="-3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4A1A6-3C30-44FD-A9B1-5841B57811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B9741-1CA6-4302-B2B1-BA5D01901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24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4A1A6-3C30-44FD-A9B1-5841B57811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B9741-1CA6-4302-B2B1-BA5D01901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58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4A1A6-3C30-44FD-A9B1-5841B57811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B9741-1CA6-4302-B2B1-BA5D01901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009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4A1A6-3C30-44FD-A9B1-5841B57811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B9741-1CA6-4302-B2B1-BA5D01901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583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4A1A6-3C30-44FD-A9B1-5841B57811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B9741-1CA6-4302-B2B1-BA5D01901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920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4A1A6-3C30-44FD-A9B1-5841B57811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B9741-1CA6-4302-B2B1-BA5D01901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8379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4A1A6-3C30-44FD-A9B1-5841B57811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B9741-1CA6-4302-B2B1-BA5D01901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30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4A1A6-3C30-44FD-A9B1-5841B57811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B9741-1CA6-4302-B2B1-BA5D01901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126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4A1A6-3C30-44FD-A9B1-5841B57811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B9741-1CA6-4302-B2B1-BA5D01901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73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4A1A6-3C30-44FD-A9B1-5841B57811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B9741-1CA6-4302-B2B1-BA5D01901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661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64A1A6-3C30-44FD-A9B1-5841B57811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B9741-1CA6-4302-B2B1-BA5D01901F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050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764A1A6-3C30-44FD-A9B1-5841B5781135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BB9741-1CA6-4302-B2B1-BA5D01901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1.wdp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3.wdp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5.wdp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7" Type="http://schemas.microsoft.com/office/2007/relationships/hdphoto" Target="../media/hdphoto28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27.wdp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7" Type="http://schemas.microsoft.com/office/2007/relationships/hdphoto" Target="../media/hdphoto3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microsoft.com/office/2007/relationships/hdphoto" Target="../media/hdphoto30.wdp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3.wdp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3.jpe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fa-IR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مثل آیینه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81000"/>
            <a:ext cx="36576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381000"/>
            <a:ext cx="1600199" cy="1544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9650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685800"/>
            <a:ext cx="7043738" cy="832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81000" y="2381324"/>
            <a:ext cx="8382000" cy="1962076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دستور</a:t>
            </a:r>
            <a:r>
              <a:rPr lang="ar-SA" b="1" dirty="0">
                <a:ea typeface="Arial"/>
                <a:cs typeface="B Nazanin" pitchFamily="2" charset="-78"/>
              </a:rPr>
              <a:t>: </a:t>
            </a:r>
            <a:r>
              <a:rPr lang="fa-IR" b="1" dirty="0">
                <a:ea typeface="Arial"/>
                <a:cs typeface="B Nazanin" pitchFamily="2" charset="-78"/>
              </a:rPr>
              <a:t>بیت دو جمله است</a:t>
            </a:r>
            <a:r>
              <a:rPr lang="ar-SA" b="1" dirty="0">
                <a:ea typeface="Arial"/>
                <a:cs typeface="B Nazanin" pitchFamily="2" charset="-78"/>
              </a:rPr>
              <a:t>.</a:t>
            </a:r>
            <a:r>
              <a:rPr lang="fa-IR" b="1" dirty="0">
                <a:ea typeface="Arial"/>
                <a:cs typeface="B Nazanin" pitchFamily="2" charset="-78"/>
              </a:rPr>
              <a:t>هر دو جمله سه جزئی با مسند و زمان فعل های هر دو جمله مضارع اخباری</a:t>
            </a:r>
            <a:r>
              <a:rPr lang="ar-SA" b="1" dirty="0">
                <a:ea typeface="Arial"/>
                <a:cs typeface="B Nazanin" pitchFamily="2" charset="-78"/>
              </a:rPr>
              <a:t>.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جوانی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نهاد هر دو جمله</a:t>
            </a:r>
            <a:r>
              <a:rPr lang="ar-SA" b="1" dirty="0">
                <a:ea typeface="Arial"/>
                <a:cs typeface="B Nazanin" pitchFamily="2" charset="-78"/>
              </a:rPr>
              <a:t>/</a:t>
            </a:r>
            <a:r>
              <a:rPr lang="fa-IR" b="1" dirty="0">
                <a:ea typeface="Arial"/>
                <a:cs typeface="B Nazanin" pitchFamily="2" charset="-78"/>
              </a:rPr>
              <a:t>گه کار و شایستگی مسند جمله اول و گه خوپسندی و پندار مسند جمله دوم است</a:t>
            </a:r>
            <a:r>
              <a:rPr lang="ar-SA" b="1" dirty="0">
                <a:ea typeface="Arial"/>
                <a:cs typeface="B Nazanin" pitchFamily="2" charset="-78"/>
              </a:rPr>
              <a:t>.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گروه های اسمی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جوانی</a:t>
            </a:r>
            <a:r>
              <a:rPr lang="ar-SA" b="1" dirty="0">
                <a:ea typeface="Arial"/>
                <a:cs typeface="B Nazanin" pitchFamily="2" charset="-78"/>
              </a:rPr>
              <a:t>/</a:t>
            </a:r>
            <a:r>
              <a:rPr lang="fa-IR" b="1" dirty="0">
                <a:ea typeface="Arial"/>
                <a:cs typeface="B Nazanin" pitchFamily="2" charset="-78"/>
              </a:rPr>
              <a:t>گه کار و شایستگی</a:t>
            </a:r>
            <a:r>
              <a:rPr lang="ar-SA" b="1" dirty="0">
                <a:ea typeface="Arial"/>
                <a:cs typeface="B Nazanin" pitchFamily="2" charset="-78"/>
              </a:rPr>
              <a:t>(</a:t>
            </a:r>
            <a:r>
              <a:rPr lang="fa-IR" b="1" dirty="0">
                <a:ea typeface="Arial"/>
                <a:cs typeface="B Nazanin" pitchFamily="2" charset="-78"/>
              </a:rPr>
              <a:t>گه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هسته،کار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وابسته،مضاف الیه</a:t>
            </a: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شایستگی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وابسته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مضاف الیه</a:t>
            </a:r>
            <a:r>
              <a:rPr lang="ar-SA" b="1" dirty="0">
                <a:ea typeface="Arial"/>
                <a:cs typeface="B Nazanin" pitchFamily="2" charset="-78"/>
              </a:rPr>
              <a:t>) /</a:t>
            </a:r>
            <a:r>
              <a:rPr lang="fa-IR" b="1" dirty="0">
                <a:ea typeface="Arial"/>
                <a:cs typeface="B Nazanin" pitchFamily="2" charset="-78"/>
              </a:rPr>
              <a:t>گه خودپسندی و پندار</a:t>
            </a:r>
            <a:r>
              <a:rPr lang="ar-SA" b="1" dirty="0">
                <a:ea typeface="Arial"/>
                <a:cs typeface="B Nazanin" pitchFamily="2" charset="-78"/>
              </a:rPr>
              <a:t>(</a:t>
            </a:r>
            <a:r>
              <a:rPr lang="fa-IR" b="1" dirty="0">
                <a:ea typeface="Arial"/>
                <a:cs typeface="B Nazanin" pitchFamily="2" charset="-78"/>
              </a:rPr>
              <a:t>گه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هسته،خودپسندی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وابسته، مضاف الیه</a:t>
            </a: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پندار</a:t>
            </a:r>
            <a:r>
              <a:rPr lang="ar-SA" b="1" dirty="0">
                <a:ea typeface="Arial"/>
                <a:cs typeface="B Nazanin" pitchFamily="2" charset="-78"/>
              </a:rPr>
              <a:t>: </a:t>
            </a:r>
            <a:r>
              <a:rPr lang="fa-IR" b="1" dirty="0">
                <a:ea typeface="Arial"/>
                <a:cs typeface="B Nazanin" pitchFamily="2" charset="-78"/>
              </a:rPr>
              <a:t>وابسته،مضاف الیه</a:t>
            </a:r>
            <a:r>
              <a:rPr lang="ar-SA" b="1" dirty="0">
                <a:ea typeface="Arial"/>
                <a:cs typeface="B Nazanin" pitchFamily="2" charset="-78"/>
              </a:rPr>
              <a:t>)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/>
            <a:r>
              <a:rPr lang="fa-IR" b="1" dirty="0">
                <a:ea typeface="Arial"/>
                <a:cs typeface="B Nazanin" pitchFamily="2" charset="-78"/>
              </a:rPr>
              <a:t> بیت چهار ترکیب اضافی دارد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0" y="4419600"/>
            <a:ext cx="4953000" cy="1685077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آرایه های ادبی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۱</a:t>
            </a: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تناسب</a:t>
            </a:r>
            <a:r>
              <a:rPr lang="ar-SA" b="1" dirty="0">
                <a:ea typeface="Arial"/>
                <a:cs typeface="B Nazanin" pitchFamily="2" charset="-78"/>
              </a:rPr>
              <a:t>(</a:t>
            </a:r>
            <a:r>
              <a:rPr lang="fa-IR" b="1" dirty="0">
                <a:ea typeface="Arial"/>
                <a:cs typeface="B Nazanin" pitchFamily="2" charset="-78"/>
              </a:rPr>
              <a:t>مراعات نظیر</a:t>
            </a:r>
            <a:r>
              <a:rPr lang="ar-SA" b="1" dirty="0" smtClean="0">
                <a:ea typeface="Arial"/>
                <a:cs typeface="B Nazanin" pitchFamily="2" charset="-78"/>
              </a:rPr>
              <a:t>):</a:t>
            </a:r>
            <a:r>
              <a:rPr lang="fa-IR" b="1" dirty="0" smtClean="0">
                <a:ea typeface="Arial"/>
                <a:cs typeface="B Nazanin" pitchFamily="2" charset="-78"/>
              </a:rPr>
              <a:t> جوانی </a:t>
            </a:r>
            <a:r>
              <a:rPr lang="fa-IR" b="1" dirty="0">
                <a:ea typeface="Arial"/>
                <a:cs typeface="B Nazanin" pitchFamily="2" charset="-78"/>
              </a:rPr>
              <a:t>با کار و شایستگی یا جوانی با خودپسندی و پندار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۲</a:t>
            </a: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تضاد</a:t>
            </a:r>
            <a:r>
              <a:rPr lang="ar-SA" b="1" dirty="0" smtClean="0">
                <a:ea typeface="Arial"/>
                <a:cs typeface="B Nazanin" pitchFamily="2" charset="-78"/>
              </a:rPr>
              <a:t>:</a:t>
            </a:r>
            <a:r>
              <a:rPr lang="fa-IR" b="1" dirty="0" smtClean="0">
                <a:ea typeface="Arial"/>
                <a:cs typeface="B Nazanin" pitchFamily="2" charset="-78"/>
              </a:rPr>
              <a:t> است </a:t>
            </a:r>
            <a:r>
              <a:rPr lang="fa-IR" b="1" dirty="0">
                <a:ea typeface="Arial"/>
                <a:cs typeface="B Nazanin" pitchFamily="2" charset="-78"/>
              </a:rPr>
              <a:t>و نیست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۳</a:t>
            </a: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تکرار</a:t>
            </a:r>
            <a:r>
              <a:rPr lang="ar-SA" b="1" dirty="0" smtClean="0">
                <a:ea typeface="Arial"/>
                <a:cs typeface="B Nazanin" pitchFamily="2" charset="-78"/>
              </a:rPr>
              <a:t>:</a:t>
            </a:r>
            <a:r>
              <a:rPr lang="fa-IR" b="1" dirty="0" smtClean="0">
                <a:ea typeface="Arial"/>
                <a:cs typeface="B Nazanin" pitchFamily="2" charset="-78"/>
              </a:rPr>
              <a:t> گه</a:t>
            </a:r>
            <a:endParaRPr lang="en-US" b="1" dirty="0">
              <a:ea typeface="Arial"/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45615" y="6218518"/>
            <a:ext cx="3417385" cy="410882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پیام و مفهوم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توصیف ارزشمندی جوانی</a:t>
            </a:r>
            <a:endParaRPr lang="en-US" b="1" dirty="0">
              <a:ea typeface="Arial"/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76400"/>
            <a:ext cx="8762999" cy="646331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r" rtl="1"/>
            <a:r>
              <a:rPr lang="fa-IR" b="1" dirty="0">
                <a:ea typeface="Arial"/>
                <a:cs typeface="B Nazanin" pitchFamily="2" charset="-78"/>
              </a:rPr>
              <a:t>توجه به معانی متفاوت واژه </a:t>
            </a:r>
            <a:r>
              <a:rPr lang="ar-SA" b="1" dirty="0">
                <a:ea typeface="Arial"/>
                <a:cs typeface="B Nazanin" pitchFamily="2" charset="-78"/>
              </a:rPr>
              <a:t>"</a:t>
            </a:r>
            <a:r>
              <a:rPr lang="fa-IR" b="1" dirty="0">
                <a:ea typeface="Arial"/>
                <a:cs typeface="B Nazanin" pitchFamily="2" charset="-78"/>
              </a:rPr>
              <a:t>پندار</a:t>
            </a:r>
            <a:r>
              <a:rPr lang="ar-SA" b="1" dirty="0">
                <a:ea typeface="Arial"/>
                <a:cs typeface="B Nazanin" pitchFamily="2" charset="-78"/>
              </a:rPr>
              <a:t>"</a:t>
            </a:r>
            <a:r>
              <a:rPr lang="fa-IR" b="1" dirty="0">
                <a:ea typeface="Arial"/>
                <a:cs typeface="B Nazanin" pitchFamily="2" charset="-78"/>
              </a:rPr>
              <a:t>بسیار مورد تاکید است چرا که اغلب در سوالات مفهومی و قرابت معنایی  طراحان مختلف به آن توجه می شود</a:t>
            </a:r>
            <a:r>
              <a:rPr lang="ar-SA" b="1" dirty="0">
                <a:ea typeface="Arial"/>
                <a:cs typeface="B Nazanin" pitchFamily="2" charset="-78"/>
              </a:rPr>
              <a:t>. 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بررسی بیت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29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r" rtl="1"/>
            <a:r>
              <a:rPr lang="fa-IR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نکته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382000" cy="3491345"/>
          </a:xfrm>
          <a:solidFill>
            <a:srgbClr val="FFFFCC"/>
          </a:solidFill>
        </p:spPr>
        <p:txBody>
          <a:bodyPr/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400" b="1" dirty="0" smtClean="0">
                <a:ea typeface="Arial"/>
                <a:cs typeface="B Nazanin" pitchFamily="2" charset="-78"/>
              </a:rPr>
              <a:t>به </a:t>
            </a:r>
            <a:r>
              <a:rPr lang="fa-IR" sz="2400" b="1" dirty="0">
                <a:ea typeface="Arial"/>
                <a:cs typeface="B Nazanin" pitchFamily="2" charset="-78"/>
              </a:rPr>
              <a:t>تعداد وابسته ها در گروه اسمی، ترکیب داریم</a:t>
            </a:r>
            <a:r>
              <a:rPr lang="ar-SA" sz="2400" b="1" dirty="0">
                <a:ea typeface="Arial"/>
                <a:cs typeface="B Nazanin" pitchFamily="2" charset="-78"/>
              </a:rPr>
              <a:t>.(</a:t>
            </a:r>
            <a:r>
              <a:rPr lang="fa-IR" sz="2400" b="1" dirty="0">
                <a:ea typeface="Arial"/>
                <a:cs typeface="B Nazanin" pitchFamily="2" charset="-78"/>
              </a:rPr>
              <a:t>البته فقط وابسته هایی که صفت یا مضاف الیه اند</a:t>
            </a:r>
            <a:r>
              <a:rPr lang="ar-SA" sz="2400" b="1" dirty="0">
                <a:ea typeface="Arial"/>
                <a:cs typeface="B Nazanin" pitchFamily="2" charset="-78"/>
              </a:rPr>
              <a:t>)</a:t>
            </a:r>
            <a:endParaRPr lang="en-US" sz="2400" b="1" dirty="0">
              <a:ea typeface="Arial"/>
              <a:cs typeface="B Nazanin" pitchFamily="2" charset="-78"/>
            </a:endParaRPr>
          </a:p>
          <a:p>
            <a:pPr marL="0" indent="0" algn="r" rtl="1">
              <a:lnSpc>
                <a:spcPct val="115000"/>
              </a:lnSpc>
              <a:spcAft>
                <a:spcPts val="0"/>
              </a:spcAft>
              <a:buNone/>
            </a:pPr>
            <a:r>
              <a:rPr lang="fa-IR" sz="2800" b="1" dirty="0" smtClean="0">
                <a:solidFill>
                  <a:srgbClr val="C00000"/>
                </a:solidFill>
                <a:ea typeface="Arial"/>
                <a:cs typeface="B Nazanin" pitchFamily="2" charset="-78"/>
              </a:rPr>
              <a:t>توجه</a:t>
            </a:r>
            <a:r>
              <a:rPr lang="ar-SA" sz="2800" b="1" dirty="0">
                <a:solidFill>
                  <a:srgbClr val="C00000"/>
                </a:solidFill>
                <a:ea typeface="Arial"/>
                <a:cs typeface="B Nazanin" pitchFamily="2" charset="-78"/>
              </a:rPr>
              <a:t>!</a:t>
            </a:r>
            <a:r>
              <a:rPr lang="fa-IR" sz="2800" b="1" dirty="0">
                <a:solidFill>
                  <a:srgbClr val="C00000"/>
                </a:solidFill>
                <a:ea typeface="Arial"/>
                <a:cs typeface="B Nazanin" pitchFamily="2" charset="-78"/>
              </a:rPr>
              <a:t> </a:t>
            </a:r>
            <a:r>
              <a:rPr lang="fa-IR" sz="2400" b="1" dirty="0">
                <a:ea typeface="Arial"/>
                <a:cs typeface="B Nazanin" pitchFamily="2" charset="-78"/>
              </a:rPr>
              <a:t>گاهی بعد از چند هسته هم پایه یک وابسته می آید که این وابسته در حقیقت وابسته تمام هسته های هم پایه است و باید در شمارش تعداد ترکیب ها لحاظ شود</a:t>
            </a:r>
            <a:r>
              <a:rPr lang="ar-SA" sz="2400" b="1" dirty="0">
                <a:ea typeface="Arial"/>
                <a:cs typeface="B Nazanin" pitchFamily="2" charset="-78"/>
              </a:rPr>
              <a:t>.</a:t>
            </a:r>
            <a:endParaRPr lang="en-US" sz="24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400" b="1" dirty="0">
                <a:ea typeface="Arial"/>
                <a:cs typeface="B Nazanin" pitchFamily="2" charset="-78"/>
              </a:rPr>
              <a:t>کیف و کتاب و دفترم را نیاورده ام</a:t>
            </a:r>
            <a:r>
              <a:rPr lang="ar-SA" sz="2400" b="1" dirty="0">
                <a:ea typeface="Arial"/>
                <a:cs typeface="B Nazanin" pitchFamily="2" charset="-78"/>
              </a:rPr>
              <a:t>.</a:t>
            </a:r>
            <a:endParaRPr lang="en-US" sz="24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400" b="1" dirty="0">
                <a:ea typeface="Arial"/>
                <a:cs typeface="B Nazanin" pitchFamily="2" charset="-78"/>
              </a:rPr>
              <a:t>ترکیب ها</a:t>
            </a:r>
            <a:r>
              <a:rPr lang="ar-SA" sz="2400" b="1" dirty="0">
                <a:ea typeface="Arial"/>
                <a:cs typeface="B Nazanin" pitchFamily="2" charset="-78"/>
              </a:rPr>
              <a:t>: </a:t>
            </a:r>
            <a:r>
              <a:rPr lang="fa-IR" sz="2400" b="1" dirty="0">
                <a:ea typeface="Arial"/>
                <a:cs typeface="B Nazanin" pitchFamily="2" charset="-78"/>
              </a:rPr>
              <a:t>کیفم، کتابم و دفترم</a:t>
            </a:r>
            <a:r>
              <a:rPr lang="ar-SA" sz="2400" b="1" dirty="0" smtClean="0">
                <a:ea typeface="Arial"/>
                <a:cs typeface="B Nazanin" pitchFamily="2" charset="-78"/>
              </a:rPr>
              <a:t>.</a:t>
            </a:r>
            <a:endParaRPr lang="en-US" sz="2400" b="1" dirty="0">
              <a:ea typeface="Arial"/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4423083"/>
            <a:ext cx="7315200" cy="1277273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342900" lvl="0" indent="-342900" algn="r" rtl="1" fontAlgn="base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fa-IR" sz="2000" b="1" kern="0" dirty="0">
                <a:solidFill>
                  <a:srgbClr val="002060"/>
                </a:solidFill>
                <a:ea typeface="Arial"/>
                <a:cs typeface="B Nazanin" pitchFamily="2" charset="-78"/>
              </a:rPr>
              <a:t>حال شما بگویید که در بیت زیر چند ترکیب به شکلی که گفته شد وجود دارد</a:t>
            </a:r>
            <a:r>
              <a:rPr lang="fa-IR" sz="2000" b="1" kern="0" dirty="0" smtClean="0">
                <a:solidFill>
                  <a:srgbClr val="002060"/>
                </a:solidFill>
                <a:ea typeface="Arial"/>
                <a:cs typeface="B Nazanin" pitchFamily="2" charset="-78"/>
              </a:rPr>
              <a:t>؟</a:t>
            </a:r>
            <a:endParaRPr lang="en-US" sz="2000" b="1" kern="0" dirty="0">
              <a:solidFill>
                <a:srgbClr val="002060"/>
              </a:solidFill>
              <a:ea typeface="Arial"/>
              <a:cs typeface="B Nazanin" pitchFamily="2" charset="-78"/>
            </a:endParaRPr>
          </a:p>
          <a:p>
            <a:pPr lvl="0" algn="r" rtl="1" fontAlgn="base">
              <a:lnSpc>
                <a:spcPct val="115000"/>
              </a:lnSpc>
              <a:spcBef>
                <a:spcPct val="20000"/>
              </a:spcBef>
            </a:pPr>
            <a:endParaRPr lang="en-US" sz="2000" b="1" kern="0" dirty="0">
              <a:solidFill>
                <a:srgbClr val="000000"/>
              </a:solidFill>
              <a:ea typeface="Arial"/>
              <a:cs typeface="B Nazanin" pitchFamily="2" charset="-78"/>
            </a:endParaRPr>
          </a:p>
          <a:p>
            <a:pPr marL="342900" lvl="0" indent="-342900" algn="r" rtl="1" fontAlgn="base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fa-IR" sz="2000" b="1" kern="0" dirty="0">
                <a:solidFill>
                  <a:srgbClr val="000000"/>
                </a:solidFill>
                <a:ea typeface="Arial"/>
                <a:cs typeface="B Nazanin" pitchFamily="2" charset="-78"/>
              </a:rPr>
              <a:t>سر و زر و دل و جانم فدای آن یاری</a:t>
            </a:r>
            <a:r>
              <a:rPr lang="ar-SA" sz="2000" b="1" kern="0" dirty="0">
                <a:solidFill>
                  <a:srgbClr val="000000"/>
                </a:solidFill>
                <a:ea typeface="Arial"/>
                <a:cs typeface="B Nazanin" pitchFamily="2" charset="-78"/>
              </a:rPr>
              <a:t>/ </a:t>
            </a:r>
            <a:r>
              <a:rPr lang="fa-IR" sz="2000" b="1" kern="0" dirty="0">
                <a:solidFill>
                  <a:srgbClr val="000000"/>
                </a:solidFill>
                <a:ea typeface="Arial"/>
                <a:cs typeface="B Nazanin" pitchFamily="2" charset="-78"/>
              </a:rPr>
              <a:t>که حق صحبت اهل وفا نگه دارد</a:t>
            </a:r>
            <a:endParaRPr lang="en-US" sz="2000" b="1" kern="0" dirty="0">
              <a:solidFill>
                <a:srgbClr val="000000"/>
              </a:solidFill>
              <a:ea typeface="Arial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838200"/>
            <a:ext cx="6996113" cy="813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بررسی بیت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905000"/>
            <a:ext cx="8610600" cy="216982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دستور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بیت سه جمله است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r>
              <a:rPr lang="fa-IR" sz="2000" b="1" dirty="0">
                <a:ea typeface="Arial"/>
                <a:cs typeface="B Nazanin" pitchFamily="2" charset="-78"/>
              </a:rPr>
              <a:t>جمله اول و دوم چهارجزئی با مفعول و متمم و جمله سوم دو جزئی است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r>
              <a:rPr lang="fa-IR" sz="2000" b="1" dirty="0">
                <a:ea typeface="Arial"/>
                <a:cs typeface="B Nazanin" pitchFamily="2" charset="-78"/>
              </a:rPr>
              <a:t>زمان فعل ها به ترتیب ماضی ساده،مستقبل و مضارع اخباری است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گروه های اسمی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که، متاع جوانی و بازار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marL="285750" indent="-285750" algn="r" rtl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fa-IR" sz="2000" b="1" dirty="0" smtClean="0">
                <a:ea typeface="Arial"/>
                <a:cs typeface="B Nazanin" pitchFamily="2" charset="-78"/>
              </a:rPr>
              <a:t>جمع </a:t>
            </a:r>
            <a:r>
              <a:rPr lang="fa-IR" sz="2000" b="1" dirty="0">
                <a:ea typeface="Arial"/>
                <a:cs typeface="B Nazanin" pitchFamily="2" charset="-78"/>
              </a:rPr>
              <a:t>مکسر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متاع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u="sng" dirty="0">
                <a:ea typeface="Arial"/>
                <a:cs typeface="B Nazanin" pitchFamily="2" charset="-78"/>
              </a:rPr>
              <a:t>امتعه</a:t>
            </a:r>
            <a:r>
              <a:rPr lang="fa-IR" sz="2000" b="1" dirty="0">
                <a:ea typeface="Arial"/>
                <a:cs typeface="B Nazanin" pitchFamily="2" charset="-78"/>
              </a:rPr>
              <a:t> است </a:t>
            </a:r>
            <a:r>
              <a:rPr lang="fa-IR" sz="2000" b="1" dirty="0" smtClean="0">
                <a:ea typeface="Arial"/>
                <a:cs typeface="B Nazanin" pitchFamily="2" charset="-78"/>
              </a:rPr>
              <a:t>مانند :</a:t>
            </a:r>
            <a:r>
              <a:rPr lang="ar-SA" sz="2000" b="1" dirty="0" smtClean="0">
                <a:ea typeface="Arial"/>
                <a:cs typeface="B Nazanin" pitchFamily="2" charset="-78"/>
              </a:rPr>
              <a:t>«</a:t>
            </a:r>
            <a:r>
              <a:rPr lang="fa-IR" sz="2000" b="1" dirty="0" smtClean="0">
                <a:ea typeface="Arial"/>
                <a:cs typeface="B Nazanin" pitchFamily="2" charset="-78"/>
              </a:rPr>
              <a:t> اشربه، اغذیه، البسه، اسلحه</a:t>
            </a:r>
            <a:r>
              <a:rPr lang="fa-IR" sz="2000" b="1" dirty="0">
                <a:ea typeface="Arial"/>
                <a:cs typeface="B Nazanin" pitchFamily="2" charset="-78"/>
              </a:rPr>
              <a:t> </a:t>
            </a:r>
            <a:r>
              <a:rPr lang="fa-IR" sz="2000" b="1" dirty="0" smtClean="0">
                <a:ea typeface="Arial"/>
                <a:cs typeface="B Nazanin" pitchFamily="2" charset="-78"/>
              </a:rPr>
              <a:t>» که </a:t>
            </a:r>
            <a:r>
              <a:rPr lang="fa-IR" sz="2000" b="1" dirty="0">
                <a:ea typeface="Arial"/>
                <a:cs typeface="B Nazanin" pitchFamily="2" charset="-78"/>
              </a:rPr>
              <a:t>مفرد هر کدام به ترتیب</a:t>
            </a:r>
            <a:r>
              <a:rPr lang="ar-SA" sz="2000" b="1" dirty="0">
                <a:ea typeface="Arial"/>
                <a:cs typeface="B Nazanin" pitchFamily="2" charset="-78"/>
              </a:rPr>
              <a:t>: </a:t>
            </a:r>
            <a:r>
              <a:rPr lang="fa-IR" sz="2000" b="1" dirty="0">
                <a:ea typeface="Arial"/>
                <a:cs typeface="B Nazanin" pitchFamily="2" charset="-78"/>
              </a:rPr>
              <a:t>شراب</a:t>
            </a:r>
            <a:r>
              <a:rPr lang="fa-IR" sz="2000" b="1" dirty="0" smtClean="0">
                <a:ea typeface="Arial"/>
                <a:cs typeface="B Nazanin" pitchFamily="2" charset="-78"/>
              </a:rPr>
              <a:t>، غذا، لباس </a:t>
            </a:r>
            <a:r>
              <a:rPr lang="fa-IR" sz="2000" b="1" dirty="0">
                <a:ea typeface="Arial"/>
                <a:cs typeface="B Nazanin" pitchFamily="2" charset="-78"/>
              </a:rPr>
              <a:t>و سلاح می باشد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marL="285750" indent="-285750" algn="r" rtl="1">
              <a:buFont typeface="Wingdings" pitchFamily="2" charset="2"/>
              <a:buChar char="Ø"/>
            </a:pPr>
            <a:r>
              <a:rPr lang="fa-IR" sz="2000" b="1" dirty="0" smtClean="0">
                <a:ea typeface="Arial"/>
                <a:cs typeface="B Nazanin" pitchFamily="2" charset="-78"/>
              </a:rPr>
              <a:t>جمله </a:t>
            </a:r>
            <a:r>
              <a:rPr lang="fa-IR" sz="2000" b="1" dirty="0">
                <a:ea typeface="Arial"/>
                <a:cs typeface="B Nazanin" pitchFamily="2" charset="-78"/>
              </a:rPr>
              <a:t>دوم  پرسش انکاری است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4108609"/>
            <a:ext cx="4343400" cy="2215991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آرایه ها</a:t>
            </a:r>
            <a:r>
              <a:rPr lang="ar-SA" sz="2000" b="1" dirty="0" smtClean="0">
                <a:ea typeface="Arial"/>
                <a:cs typeface="B Nazanin" pitchFamily="2" charset="-78"/>
              </a:rPr>
              <a:t>:</a:t>
            </a:r>
            <a:r>
              <a:rPr lang="fa-IR" sz="2000" b="1" dirty="0" smtClean="0">
                <a:ea typeface="Arial"/>
                <a:cs typeface="B Nazanin" pitchFamily="2" charset="-78"/>
              </a:rPr>
              <a:t>  ۱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تناسب</a:t>
            </a:r>
            <a:r>
              <a:rPr lang="ar-SA" sz="2000" b="1" dirty="0" smtClean="0">
                <a:ea typeface="Arial"/>
                <a:cs typeface="B Nazanin" pitchFamily="2" charset="-78"/>
              </a:rPr>
              <a:t>:</a:t>
            </a:r>
            <a:r>
              <a:rPr lang="fa-IR" sz="2000" b="1" dirty="0" smtClean="0">
                <a:ea typeface="Arial"/>
                <a:cs typeface="B Nazanin" pitchFamily="2" charset="-78"/>
              </a:rPr>
              <a:t> خریدن</a:t>
            </a:r>
            <a:r>
              <a:rPr lang="fa-IR" sz="2000" b="1" dirty="0">
                <a:ea typeface="Arial"/>
                <a:cs typeface="B Nazanin" pitchFamily="2" charset="-78"/>
              </a:rPr>
              <a:t>، فروختن،متاع،بازار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 smtClean="0">
                <a:ea typeface="Arial"/>
                <a:cs typeface="B Nazanin" pitchFamily="2" charset="-78"/>
              </a:rPr>
              <a:t>              ۲</a:t>
            </a:r>
            <a:r>
              <a:rPr lang="ar-SA" sz="2000" b="1" dirty="0" smtClean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تضاد</a:t>
            </a:r>
            <a:r>
              <a:rPr lang="ar-SA" sz="2000" b="1" dirty="0" smtClean="0">
                <a:ea typeface="Arial"/>
                <a:cs typeface="B Nazanin" pitchFamily="2" charset="-78"/>
              </a:rPr>
              <a:t>:</a:t>
            </a:r>
            <a:r>
              <a:rPr lang="fa-IR" sz="2000" b="1" dirty="0" smtClean="0">
                <a:ea typeface="Arial"/>
                <a:cs typeface="B Nazanin" pitchFamily="2" charset="-78"/>
              </a:rPr>
              <a:t> خریدن </a:t>
            </a:r>
            <a:r>
              <a:rPr lang="fa-IR" sz="2000" b="1" dirty="0">
                <a:ea typeface="Arial"/>
                <a:cs typeface="B Nazanin" pitchFamily="2" charset="-78"/>
              </a:rPr>
              <a:t>و فروختن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 smtClean="0">
                <a:ea typeface="Arial"/>
                <a:cs typeface="B Nazanin" pitchFamily="2" charset="-78"/>
              </a:rPr>
              <a:t>              3</a:t>
            </a:r>
            <a:r>
              <a:rPr lang="ar-SA" sz="2000" b="1" dirty="0" smtClean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اضافه تشبیهی</a:t>
            </a:r>
            <a:r>
              <a:rPr lang="ar-SA" sz="2000" b="1" dirty="0" smtClean="0">
                <a:ea typeface="Arial"/>
                <a:cs typeface="B Nazanin" pitchFamily="2" charset="-78"/>
              </a:rPr>
              <a:t>:</a:t>
            </a:r>
            <a:r>
              <a:rPr lang="fa-IR" sz="2000" b="1" dirty="0" smtClean="0">
                <a:ea typeface="Arial"/>
                <a:cs typeface="B Nazanin" pitchFamily="2" charset="-78"/>
              </a:rPr>
              <a:t> متاع </a:t>
            </a:r>
            <a:r>
              <a:rPr lang="fa-IR" sz="2000" b="1" dirty="0">
                <a:ea typeface="Arial"/>
                <a:cs typeface="B Nazanin" pitchFamily="2" charset="-78"/>
              </a:rPr>
              <a:t>جوانی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 smtClean="0">
                <a:ea typeface="Arial"/>
                <a:cs typeface="B Nazanin" pitchFamily="2" charset="-78"/>
              </a:rPr>
              <a:t>              ۴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استعاره مصرحه</a:t>
            </a:r>
            <a:r>
              <a:rPr lang="ar-SA" sz="2000" b="1" dirty="0" smtClean="0">
                <a:ea typeface="Arial"/>
                <a:cs typeface="B Nazanin" pitchFamily="2" charset="-78"/>
              </a:rPr>
              <a:t>:</a:t>
            </a:r>
            <a:r>
              <a:rPr lang="fa-IR" sz="2000" b="1" dirty="0" smtClean="0">
                <a:ea typeface="Arial"/>
                <a:cs typeface="B Nazanin" pitchFamily="2" charset="-78"/>
              </a:rPr>
              <a:t> </a:t>
            </a:r>
            <a:r>
              <a:rPr lang="ar-SA" sz="2000" b="1" dirty="0" smtClean="0">
                <a:ea typeface="Arial"/>
                <a:cs typeface="B Nazanin" pitchFamily="2" charset="-78"/>
              </a:rPr>
              <a:t>(</a:t>
            </a:r>
            <a:r>
              <a:rPr lang="fa-IR" sz="2000" b="1" dirty="0">
                <a:ea typeface="Arial"/>
                <a:cs typeface="B Nazanin" pitchFamily="2" charset="-78"/>
              </a:rPr>
              <a:t>بازار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منظور دنیا</a:t>
            </a:r>
            <a:r>
              <a:rPr lang="ar-SA" sz="2000" b="1" dirty="0">
                <a:ea typeface="Arial"/>
                <a:cs typeface="B Nazanin" pitchFamily="2" charset="-78"/>
              </a:rPr>
              <a:t>)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 smtClean="0">
                <a:ea typeface="Arial"/>
                <a:cs typeface="B Nazanin" pitchFamily="2" charset="-78"/>
              </a:rPr>
              <a:t>             ۵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کنایه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به بازار نبودن</a:t>
            </a:r>
            <a:r>
              <a:rPr lang="ar-SA" sz="2000" b="1" dirty="0" smtClean="0">
                <a:ea typeface="Arial"/>
                <a:cs typeface="B Nazanin" pitchFamily="2" charset="-78"/>
              </a:rPr>
              <a:t>:</a:t>
            </a:r>
            <a:r>
              <a:rPr lang="fa-IR" sz="2000" b="1" dirty="0" smtClean="0">
                <a:ea typeface="Arial"/>
                <a:cs typeface="B Nazanin" pitchFamily="2" charset="-78"/>
              </a:rPr>
              <a:t> نایاب </a:t>
            </a:r>
            <a:r>
              <a:rPr lang="fa-IR" sz="2000" b="1" dirty="0">
                <a:ea typeface="Arial"/>
                <a:cs typeface="B Nazanin" pitchFamily="2" charset="-78"/>
              </a:rPr>
              <a:t>بودن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 smtClean="0">
                <a:ea typeface="Arial"/>
                <a:cs typeface="B Nazanin" pitchFamily="2" charset="-78"/>
              </a:rPr>
              <a:t>             ۶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واج آرایی</a:t>
            </a:r>
            <a:r>
              <a:rPr lang="ar-SA" sz="2000" b="1" dirty="0" smtClean="0">
                <a:ea typeface="Arial"/>
                <a:cs typeface="B Nazanin" pitchFamily="2" charset="-78"/>
              </a:rPr>
              <a:t>:</a:t>
            </a:r>
            <a:r>
              <a:rPr lang="fa-IR" sz="2000" b="1" dirty="0" smtClean="0">
                <a:ea typeface="Arial"/>
                <a:cs typeface="B Nazanin" pitchFamily="2" charset="-78"/>
              </a:rPr>
              <a:t> خ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5461" y="4716958"/>
            <a:ext cx="4280339" cy="517065"/>
          </a:xfrm>
          <a:prstGeom prst="rect">
            <a:avLst/>
          </a:prstGeom>
          <a:solidFill>
            <a:srgbClr val="33CC33"/>
          </a:solidFill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400" b="1" dirty="0">
                <a:ea typeface="Arial"/>
                <a:cs typeface="B Nazanin" pitchFamily="2" charset="-78"/>
              </a:rPr>
              <a:t>پیام و مفهوم</a:t>
            </a:r>
            <a:r>
              <a:rPr lang="ar-SA" sz="2400" b="1" dirty="0">
                <a:ea typeface="Arial"/>
                <a:cs typeface="B Nazanin" pitchFamily="2" charset="-78"/>
              </a:rPr>
              <a:t>:</a:t>
            </a:r>
            <a:r>
              <a:rPr lang="fa-IR" sz="2400" b="1" dirty="0">
                <a:ea typeface="Arial"/>
                <a:cs typeface="B Nazanin" pitchFamily="2" charset="-78"/>
              </a:rPr>
              <a:t>تاکید برارزش </a:t>
            </a:r>
            <a:r>
              <a:rPr lang="fa-IR" sz="2400" b="1" dirty="0" smtClean="0">
                <a:ea typeface="Arial"/>
                <a:cs typeface="B Nazanin" pitchFamily="2" charset="-78"/>
              </a:rPr>
              <a:t>والای جوانی</a:t>
            </a:r>
            <a:endParaRPr lang="en-US" sz="2400" b="1" dirty="0">
              <a:ea typeface="Arial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1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762000"/>
            <a:ext cx="7153275" cy="737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بررسی بیت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676400"/>
            <a:ext cx="8534400" cy="304698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دستور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بیت چهار جمله است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جمله اول چهارجزئی با مفعول و مسند</a:t>
            </a:r>
            <a:r>
              <a:rPr lang="ar-SA" sz="2000" b="1" dirty="0">
                <a:ea typeface="Arial"/>
                <a:cs typeface="B Nazanin" pitchFamily="2" charset="-78"/>
              </a:rPr>
              <a:t>.(</a:t>
            </a:r>
            <a:r>
              <a:rPr lang="fa-IR" sz="2000" b="1" dirty="0">
                <a:ea typeface="Arial"/>
                <a:cs typeface="B Nazanin" pitchFamily="2" charset="-78"/>
              </a:rPr>
              <a:t>فعل جمله امر است و چون در معنای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پنداشتن و دانستن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به کار رفته، جمله چهارجزئی ساخته است</a:t>
            </a:r>
            <a:r>
              <a:rPr lang="ar-SA" sz="2000" b="1" dirty="0">
                <a:ea typeface="Arial"/>
                <a:cs typeface="B Nazanin" pitchFamily="2" charset="-78"/>
              </a:rPr>
              <a:t>).</a:t>
            </a:r>
            <a:r>
              <a:rPr lang="fa-IR" sz="2000" b="1" dirty="0">
                <a:ea typeface="Arial"/>
                <a:cs typeface="B Nazanin" pitchFamily="2" charset="-78"/>
              </a:rPr>
              <a:t>اصل جمله این گونه است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تو فرصت را غنیمت شمر</a:t>
            </a:r>
            <a:r>
              <a:rPr lang="ar-SA" sz="2000" b="1" dirty="0">
                <a:ea typeface="Arial"/>
                <a:cs typeface="B Nazanin" pitchFamily="2" charset="-78"/>
              </a:rPr>
              <a:t>(</a:t>
            </a:r>
            <a:r>
              <a:rPr lang="fa-IR" sz="2000" b="1" dirty="0">
                <a:ea typeface="Arial"/>
                <a:cs typeface="B Nazanin" pitchFamily="2" charset="-78"/>
              </a:rPr>
              <a:t>غنیمت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مسند</a:t>
            </a:r>
            <a:r>
              <a:rPr lang="ar-SA" sz="2000" b="1" dirty="0">
                <a:ea typeface="Arial"/>
                <a:cs typeface="B Nazanin" pitchFamily="2" charset="-78"/>
              </a:rPr>
              <a:t>)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/>
            <a:r>
              <a:rPr lang="fa-IR" sz="2000" b="1" dirty="0">
                <a:ea typeface="Arial"/>
                <a:cs typeface="B Nazanin" pitchFamily="2" charset="-78"/>
              </a:rPr>
              <a:t>جمله دوم سه جزئی با مفعول  و فعل جمله نهی است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r>
              <a:rPr lang="fa-IR" sz="2000" b="1" dirty="0">
                <a:ea typeface="Arial"/>
                <a:cs typeface="B Nazanin" pitchFamily="2" charset="-78"/>
              </a:rPr>
              <a:t>مفعول جمله حذف شده که بهتر است واژه چیزی را به عنوان مفعول حذف شده در نظر بگیریم</a:t>
            </a:r>
            <a:r>
              <a:rPr lang="ar-SA" sz="2000" b="1" dirty="0" smtClean="0">
                <a:ea typeface="Arial"/>
                <a:cs typeface="B Nazanin" pitchFamily="2" charset="-78"/>
              </a:rPr>
              <a:t>.</a:t>
            </a:r>
            <a:endParaRPr lang="fa-IR" sz="2000" b="1" dirty="0" smtClean="0">
              <a:ea typeface="Arial"/>
              <a:cs typeface="B Nazanin" pitchFamily="2" charset="-78"/>
            </a:endParaRPr>
          </a:p>
          <a:p>
            <a:pPr algn="r" rtl="1"/>
            <a:r>
              <a:rPr lang="fa-IR" sz="2000" b="1" dirty="0">
                <a:ea typeface="Arial"/>
                <a:cs typeface="B Nazanin" pitchFamily="2" charset="-78"/>
              </a:rPr>
              <a:t>جمله های سوم و چهارم را بهتر است دو جزئی به حساب آوریم و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باری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و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دگربار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را قید بگیریم اما می توان نیز هر دو جمله را سه جزئی با مسند گرفت که در این صورت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باری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و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دگربار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مسند اند</a:t>
            </a:r>
            <a:r>
              <a:rPr lang="ar-SA" sz="2000" b="1" dirty="0">
                <a:ea typeface="Arial"/>
                <a:cs typeface="B Nazanin" pitchFamily="2" charset="-78"/>
              </a:rPr>
              <a:t>.(</a:t>
            </a:r>
            <a:r>
              <a:rPr lang="fa-IR" sz="2000" b="1" dirty="0">
                <a:ea typeface="Arial"/>
                <a:cs typeface="B Nazanin" pitchFamily="2" charset="-78"/>
              </a:rPr>
              <a:t>در هر دو صورت جمله  مفهوم کاملی را می رساند</a:t>
            </a:r>
            <a:r>
              <a:rPr lang="ar-SA" sz="2000" b="1" dirty="0">
                <a:ea typeface="Arial"/>
                <a:cs typeface="B Nazanin" pitchFamily="2" charset="-78"/>
              </a:rPr>
              <a:t>.)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67200" y="4838581"/>
            <a:ext cx="4572000" cy="800219"/>
          </a:xfrm>
          <a:prstGeom prst="rect">
            <a:avLst/>
          </a:prstGeom>
          <a:solidFill>
            <a:srgbClr val="99FF99"/>
          </a:solidFill>
        </p:spPr>
        <p:txBody>
          <a:bodyPr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آرایه ها</a:t>
            </a:r>
            <a:r>
              <a:rPr lang="ar-SA" sz="2000" b="1" dirty="0" smtClean="0">
                <a:ea typeface="Arial"/>
                <a:cs typeface="B Nazanin" pitchFamily="2" charset="-78"/>
              </a:rPr>
              <a:t>:</a:t>
            </a:r>
            <a:r>
              <a:rPr lang="fa-IR" sz="2000" b="1" dirty="0" smtClean="0">
                <a:ea typeface="Arial"/>
                <a:cs typeface="B Nazanin" pitchFamily="2" charset="-78"/>
              </a:rPr>
              <a:t>   ۱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تکرار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بار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 smtClean="0">
                <a:ea typeface="Arial"/>
                <a:cs typeface="B Nazanin" pitchFamily="2" charset="-78"/>
              </a:rPr>
              <a:t>               ۲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تضاد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است و نیست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1715" y="5725924"/>
            <a:ext cx="4610558" cy="446276"/>
          </a:xfrm>
          <a:prstGeom prst="rect">
            <a:avLst/>
          </a:prstGeom>
          <a:solidFill>
            <a:srgbClr val="33CC33"/>
          </a:solidFill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پیام و مفهوم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تاکید بر غنیمت شمردن فرصت جوانی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5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نکته هایی مهم در مورد بیت قبل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295400"/>
            <a:ext cx="8077200" cy="256993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گاهی مفعول جمله به قرینه معنوی حذف می شود که در اغلب این موارد یک متمم با حرف اضافه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جز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یا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از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در توضیح مفعول حذف شده به جمله اضافه می شود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r>
              <a:rPr lang="fa-IR" sz="2000" b="1" dirty="0">
                <a:ea typeface="Arial"/>
                <a:cs typeface="B Nazanin" pitchFamily="2" charset="-78"/>
              </a:rPr>
              <a:t>در این صورت می توان اسم مبهم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چیزی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یا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کسی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یا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جایی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را به عنوان مفعول حذف شده در جمله جای گذاری کرد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جز حقیقت مجوی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جز حقیقت چیزی مگوی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جز علی را نمی خواهم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جز علی کسی را نمی خواهم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ندارد به جز آستانت سرم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سرم به جز آستانت جایی ندارد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305181"/>
            <a:ext cx="8077200" cy="80021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درمصراع دوم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که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حرف ربط است اما چون برای بیان علت و به معنی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زیرا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آمده است، به آن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که علت یا چرایی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نیز می گویند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528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914400"/>
            <a:ext cx="7072313" cy="8278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بررسی بیت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200" y="1981200"/>
            <a:ext cx="7162800" cy="150810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دستور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بیت سه جمله دارد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جمله اول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سه جزئی با متمم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r>
              <a:rPr lang="fa-IR" sz="2000" b="1" dirty="0">
                <a:ea typeface="Arial"/>
                <a:cs typeface="B Nazanin" pitchFamily="2" charset="-78"/>
              </a:rPr>
              <a:t>مپیچ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فعل نهی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جمله دوم و سوم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دو جزئی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r>
              <a:rPr lang="fa-IR" sz="2000" b="1" dirty="0">
                <a:ea typeface="Arial"/>
                <a:cs typeface="B Nazanin" pitchFamily="2" charset="-78"/>
              </a:rPr>
              <a:t>هست و نیست مضارع اخباری در معنی وجود داشتن</a:t>
            </a:r>
            <a:r>
              <a:rPr lang="ar-SA" sz="2000" b="1" dirty="0" smtClean="0">
                <a:ea typeface="Arial"/>
                <a:cs typeface="B Nazanin" pitchFamily="2" charset="-78"/>
              </a:rPr>
              <a:t>.</a:t>
            </a:r>
            <a:endParaRPr lang="fa-IR" sz="2000" b="1" dirty="0" smtClean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2000" b="1" dirty="0" smtClean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در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و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حاجت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نهاد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3624352"/>
            <a:ext cx="5181600" cy="1862048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آرایه ها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 smtClean="0">
                <a:ea typeface="Arial"/>
                <a:cs typeface="B Nazanin" pitchFamily="2" charset="-78"/>
              </a:rPr>
              <a:t>           ۱و۲</a:t>
            </a:r>
            <a:r>
              <a:rPr lang="ar-SA" sz="2000" b="1" dirty="0">
                <a:ea typeface="Arial"/>
                <a:cs typeface="B Nazanin" pitchFamily="2" charset="-78"/>
              </a:rPr>
              <a:t>- </a:t>
            </a:r>
            <a:r>
              <a:rPr lang="fa-IR" sz="2000" b="1" dirty="0">
                <a:ea typeface="Arial"/>
                <a:cs typeface="B Nazanin" pitchFamily="2" charset="-78"/>
              </a:rPr>
              <a:t>تناسب و تضاد</a:t>
            </a:r>
            <a:r>
              <a:rPr lang="ar-SA" sz="2000" b="1" dirty="0">
                <a:ea typeface="Arial"/>
                <a:cs typeface="B Nazanin" pitchFamily="2" charset="-78"/>
              </a:rPr>
              <a:t>: </a:t>
            </a:r>
            <a:r>
              <a:rPr lang="fa-IR" sz="2000" b="1" dirty="0">
                <a:ea typeface="Arial"/>
                <a:cs typeface="B Nazanin" pitchFamily="2" charset="-78"/>
              </a:rPr>
              <a:t>در و دیوار</a:t>
            </a:r>
            <a:r>
              <a:rPr lang="ar-SA" sz="2000" b="1" dirty="0">
                <a:ea typeface="Arial"/>
                <a:cs typeface="B Nazanin" pitchFamily="2" charset="-78"/>
              </a:rPr>
              <a:t>/ </a:t>
            </a:r>
            <a:r>
              <a:rPr lang="fa-IR" sz="2000" b="1" dirty="0">
                <a:ea typeface="Arial"/>
                <a:cs typeface="B Nazanin" pitchFamily="2" charset="-78"/>
              </a:rPr>
              <a:t>راست و کج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 smtClean="0">
                <a:ea typeface="Arial"/>
                <a:cs typeface="B Nazanin" pitchFamily="2" charset="-78"/>
              </a:rPr>
              <a:t>              ۳</a:t>
            </a:r>
            <a:r>
              <a:rPr lang="ar-SA" sz="2000" b="1" dirty="0">
                <a:ea typeface="Arial"/>
                <a:cs typeface="B Nazanin" pitchFamily="2" charset="-78"/>
              </a:rPr>
              <a:t>- </a:t>
            </a:r>
            <a:r>
              <a:rPr lang="fa-IR" sz="2000" b="1" dirty="0">
                <a:ea typeface="Arial"/>
                <a:cs typeface="B Nazanin" pitchFamily="2" charset="-78"/>
              </a:rPr>
              <a:t>تمثیل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مصراع دوم تمثیل برای مصراع اول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 smtClean="0">
                <a:ea typeface="Arial"/>
                <a:cs typeface="B Nazanin" pitchFamily="2" charset="-78"/>
              </a:rPr>
              <a:t>              ۴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کنایه</a:t>
            </a:r>
            <a:r>
              <a:rPr lang="ar-SA" sz="2000" b="1" dirty="0">
                <a:ea typeface="Arial"/>
                <a:cs typeface="B Nazanin" pitchFamily="2" charset="-78"/>
              </a:rPr>
              <a:t>: </a:t>
            </a:r>
            <a:r>
              <a:rPr lang="fa-IR" sz="2000" b="1" dirty="0">
                <a:ea typeface="Arial"/>
                <a:cs typeface="B Nazanin" pitchFamily="2" charset="-78"/>
              </a:rPr>
              <a:t>ره راست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درستکاری</a:t>
            </a:r>
            <a:r>
              <a:rPr lang="ar-SA" sz="2000" b="1" dirty="0">
                <a:ea typeface="Arial"/>
                <a:cs typeface="B Nazanin" pitchFamily="2" charset="-78"/>
              </a:rPr>
              <a:t>/</a:t>
            </a:r>
            <a:r>
              <a:rPr lang="fa-IR" sz="2000" b="1" dirty="0">
                <a:ea typeface="Arial"/>
                <a:cs typeface="B Nazanin" pitchFamily="2" charset="-78"/>
              </a:rPr>
              <a:t>راه کج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گمراهی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 smtClean="0">
                <a:ea typeface="Arial"/>
                <a:cs typeface="B Nazanin" pitchFamily="2" charset="-78"/>
              </a:rPr>
              <a:t>              ۵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استعاره مصرحه</a:t>
            </a:r>
            <a:r>
              <a:rPr lang="ar-SA" sz="2000" b="1" dirty="0">
                <a:ea typeface="Arial"/>
                <a:cs typeface="B Nazanin" pitchFamily="2" charset="-78"/>
              </a:rPr>
              <a:t>: </a:t>
            </a:r>
            <a:r>
              <a:rPr lang="fa-IR" sz="2000" b="1" dirty="0">
                <a:ea typeface="Arial"/>
                <a:cs typeface="B Nazanin" pitchFamily="2" charset="-78"/>
              </a:rPr>
              <a:t>در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راه راست</a:t>
            </a:r>
            <a:r>
              <a:rPr lang="ar-SA" sz="2000" b="1" dirty="0">
                <a:ea typeface="Arial"/>
                <a:cs typeface="B Nazanin" pitchFamily="2" charset="-78"/>
              </a:rPr>
              <a:t>/ </a:t>
            </a:r>
            <a:r>
              <a:rPr lang="fa-IR" sz="2000" b="1" dirty="0">
                <a:ea typeface="Arial"/>
                <a:cs typeface="B Nazanin" pitchFamily="2" charset="-78"/>
              </a:rPr>
              <a:t>دیوار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راه کج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5492" y="5649724"/>
            <a:ext cx="4477508" cy="446276"/>
          </a:xfrm>
          <a:prstGeom prst="rect">
            <a:avLst/>
          </a:prstGeom>
          <a:solidFill>
            <a:srgbClr val="33CC33"/>
          </a:solidFill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پیام و مفهوم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تشویق به درستی </a:t>
            </a:r>
            <a:r>
              <a:rPr lang="ar-SA" sz="2000" b="1" dirty="0">
                <a:ea typeface="Arial"/>
                <a:cs typeface="B Nazanin" pitchFamily="2" charset="-78"/>
              </a:rPr>
              <a:t>( </a:t>
            </a:r>
            <a:r>
              <a:rPr lang="fa-IR" sz="2000" b="1" dirty="0">
                <a:ea typeface="Arial"/>
                <a:cs typeface="B Nazanin" pitchFamily="2" charset="-78"/>
              </a:rPr>
              <a:t>نهی از نادرستی</a:t>
            </a:r>
            <a:r>
              <a:rPr lang="ar-SA" sz="2000" b="1" dirty="0">
                <a:ea typeface="Arial"/>
                <a:cs typeface="B Nazanin" pitchFamily="2" charset="-78"/>
              </a:rPr>
              <a:t>)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68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838200"/>
            <a:ext cx="7205663" cy="704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بررسی بیت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828800"/>
            <a:ext cx="7924800" cy="150810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دستور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بیت دو جمله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جمله اول چهارجزئی با مفعول ومتمم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جمله دوم سه جزئی با مسند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واژه های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آزادگان و آموختن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مشتق مشتق اند و واژه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بردباری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مشتق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مرکب است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3800" y="3429000"/>
            <a:ext cx="5029200" cy="800219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آرایه ها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۱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کنایه</a:t>
            </a:r>
            <a:r>
              <a:rPr lang="ar-SA" sz="2000" b="1" dirty="0">
                <a:ea typeface="Arial"/>
                <a:cs typeface="B Nazanin" pitchFamily="2" charset="-78"/>
              </a:rPr>
              <a:t>: </a:t>
            </a:r>
            <a:r>
              <a:rPr lang="fa-IR" sz="2000" b="1" dirty="0">
                <a:ea typeface="Arial"/>
                <a:cs typeface="B Nazanin" pitchFamily="2" charset="-78"/>
              </a:rPr>
              <a:t>عار نبودن یادگیری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لزوم یادگیری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8200" y="4419600"/>
            <a:ext cx="4114800" cy="1154162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پیام و مفهوم</a:t>
            </a:r>
            <a:r>
              <a:rPr lang="ar-SA" sz="2000" b="1" dirty="0">
                <a:ea typeface="Arial"/>
                <a:cs typeface="B Nazanin" pitchFamily="2" charset="-78"/>
              </a:rPr>
              <a:t>: </a:t>
            </a:r>
            <a:endParaRPr lang="fa-IR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 smtClean="0">
                <a:ea typeface="Arial"/>
                <a:cs typeface="B Nazanin" pitchFamily="2" charset="-78"/>
              </a:rPr>
              <a:t>               ۱</a:t>
            </a:r>
            <a:r>
              <a:rPr lang="ar-SA" sz="2000" b="1" dirty="0" smtClean="0">
                <a:ea typeface="Arial"/>
                <a:cs typeface="B Nazanin" pitchFamily="2" charset="-78"/>
              </a:rPr>
              <a:t>- </a:t>
            </a:r>
            <a:r>
              <a:rPr lang="fa-IR" sz="2000" b="1" dirty="0">
                <a:ea typeface="Arial"/>
                <a:cs typeface="B Nazanin" pitchFamily="2" charset="-78"/>
              </a:rPr>
              <a:t>تشویق به آموختن</a:t>
            </a:r>
            <a:r>
              <a:rPr lang="ar-SA" sz="2000" b="1" dirty="0">
                <a:ea typeface="Arial"/>
                <a:cs typeface="B Nazanin" pitchFamily="2" charset="-78"/>
              </a:rPr>
              <a:t>(</a:t>
            </a:r>
            <a:r>
              <a:rPr lang="fa-IR" sz="2000" b="1" dirty="0">
                <a:ea typeface="Arial"/>
                <a:cs typeface="B Nazanin" pitchFamily="2" charset="-78"/>
              </a:rPr>
              <a:t>محوری تر</a:t>
            </a:r>
            <a:r>
              <a:rPr lang="ar-SA" sz="2000" b="1" dirty="0" smtClean="0">
                <a:ea typeface="Arial"/>
                <a:cs typeface="B Nazanin" pitchFamily="2" charset="-78"/>
              </a:rPr>
              <a:t>)</a:t>
            </a:r>
            <a:endParaRPr lang="fa-IR" sz="2000" b="1" dirty="0" smtClean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 </a:t>
            </a:r>
            <a:r>
              <a:rPr lang="fa-IR" sz="2000" b="1" dirty="0" smtClean="0">
                <a:ea typeface="Arial"/>
                <a:cs typeface="B Nazanin" pitchFamily="2" charset="-78"/>
              </a:rPr>
              <a:t>             </a:t>
            </a:r>
            <a:r>
              <a:rPr lang="ar-SA" sz="2000" b="1" dirty="0" smtClean="0">
                <a:ea typeface="Arial"/>
                <a:cs typeface="B Nazanin" pitchFamily="2" charset="-78"/>
              </a:rPr>
              <a:t> </a:t>
            </a:r>
            <a:r>
              <a:rPr lang="fa-IR" sz="2000" b="1" dirty="0">
                <a:ea typeface="Arial"/>
                <a:cs typeface="B Nazanin" pitchFamily="2" charset="-78"/>
              </a:rPr>
              <a:t>۲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توصیه به بردباری و تلاش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88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762000"/>
            <a:ext cx="7186613" cy="813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371600" y="1719352"/>
            <a:ext cx="7391400" cy="150810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دستور</a:t>
            </a:r>
            <a:r>
              <a:rPr lang="ar-SA" sz="2000" b="1" dirty="0">
                <a:ea typeface="Arial"/>
                <a:cs typeface="B Nazanin" pitchFamily="2" charset="-78"/>
              </a:rPr>
              <a:t>: </a:t>
            </a:r>
            <a:r>
              <a:rPr lang="fa-IR" sz="2000" b="1" dirty="0">
                <a:ea typeface="Arial"/>
                <a:cs typeface="B Nazanin" pitchFamily="2" charset="-78"/>
              </a:rPr>
              <a:t>بیت دو جمله است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جمله اول سه جزئی با متمم است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r>
              <a:rPr lang="fa-IR" sz="2000" b="1" dirty="0">
                <a:ea typeface="Arial"/>
                <a:cs typeface="B Nazanin" pitchFamily="2" charset="-78"/>
              </a:rPr>
              <a:t>فعل جمله امر و از نظر ساختار پیشوندی است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جمله دوم دو جزئی است و فعل آن ناگذر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را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در مصراع دوم فک اضافه</a:t>
            </a:r>
            <a:r>
              <a:rPr lang="ar-SA" sz="2000" b="1" dirty="0">
                <a:ea typeface="Arial"/>
                <a:cs typeface="B Nazanin" pitchFamily="2" charset="-78"/>
              </a:rPr>
              <a:t>(</a:t>
            </a:r>
            <a:r>
              <a:rPr lang="fa-IR" sz="2000" b="1" dirty="0">
                <a:ea typeface="Arial"/>
                <a:cs typeface="B Nazanin" pitchFamily="2" charset="-78"/>
              </a:rPr>
              <a:t>گسست اضافه</a:t>
            </a:r>
            <a:r>
              <a:rPr lang="ar-SA" sz="2000" b="1" dirty="0">
                <a:ea typeface="Arial"/>
                <a:cs typeface="B Nazanin" pitchFamily="2" charset="-78"/>
              </a:rPr>
              <a:t>) </a:t>
            </a:r>
            <a:r>
              <a:rPr lang="fa-IR" sz="2000" b="1" dirty="0">
                <a:ea typeface="Arial"/>
                <a:cs typeface="B Nazanin" pitchFamily="2" charset="-78"/>
              </a:rPr>
              <a:t>است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3297466"/>
            <a:ext cx="7772400" cy="2569934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آرایه ها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۱</a:t>
            </a:r>
            <a:r>
              <a:rPr lang="ar-SA" sz="2000" b="1" dirty="0">
                <a:ea typeface="Arial"/>
                <a:cs typeface="B Nazanin" pitchFamily="2" charset="-78"/>
              </a:rPr>
              <a:t>- </a:t>
            </a:r>
            <a:r>
              <a:rPr lang="fa-IR" sz="2000" b="1" dirty="0">
                <a:ea typeface="Arial"/>
                <a:cs typeface="B Nazanin" pitchFamily="2" charset="-78"/>
              </a:rPr>
              <a:t>تناسب</a:t>
            </a:r>
            <a:r>
              <a:rPr lang="ar-SA" sz="2000" b="1" dirty="0">
                <a:ea typeface="Arial"/>
                <a:cs typeface="B Nazanin" pitchFamily="2" charset="-78"/>
              </a:rPr>
              <a:t>: </a:t>
            </a:r>
            <a:r>
              <a:rPr lang="fa-IR" sz="2000" b="1" dirty="0">
                <a:ea typeface="Arial"/>
                <a:cs typeface="B Nazanin" pitchFamily="2" charset="-78"/>
              </a:rPr>
              <a:t>آیینه و زنگار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۲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نماد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آیینه نماد صداقت و پاکی</a:t>
            </a:r>
            <a:r>
              <a:rPr lang="ar-SA" sz="2000" b="1" dirty="0">
                <a:ea typeface="Arial"/>
                <a:cs typeface="B Nazanin" pitchFamily="2" charset="-78"/>
              </a:rPr>
              <a:t>(</a:t>
            </a:r>
            <a:r>
              <a:rPr lang="fa-IR" sz="2000" b="1" dirty="0">
                <a:ea typeface="Arial"/>
                <a:cs typeface="B Nazanin" pitchFamily="2" charset="-78"/>
              </a:rPr>
              <a:t>آیینه را در این بیت می توان استعاره از دل نیز دانست</a:t>
            </a:r>
            <a:r>
              <a:rPr lang="ar-SA" sz="2000" b="1" dirty="0">
                <a:ea typeface="Arial"/>
                <a:cs typeface="B Nazanin" pitchFamily="2" charset="-78"/>
              </a:rPr>
              <a:t>)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۳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استعاره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زنگار</a:t>
            </a:r>
            <a:r>
              <a:rPr lang="ar-SA" sz="2000" b="1" dirty="0">
                <a:ea typeface="Arial"/>
                <a:cs typeface="B Nazanin" pitchFamily="2" charset="-78"/>
              </a:rPr>
              <a:t>: </a:t>
            </a:r>
            <a:r>
              <a:rPr lang="fa-IR" sz="2000" b="1" dirty="0">
                <a:ea typeface="Arial"/>
                <a:cs typeface="B Nazanin" pitchFamily="2" charset="-78"/>
              </a:rPr>
              <a:t>آلودگی و گناه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۴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واج آرایی</a:t>
            </a:r>
            <a:r>
              <a:rPr lang="ar-SA" sz="2000" b="1" dirty="0">
                <a:ea typeface="Arial"/>
                <a:cs typeface="B Nazanin" pitchFamily="2" charset="-78"/>
              </a:rPr>
              <a:t>: </a:t>
            </a:r>
            <a:r>
              <a:rPr lang="fa-IR" sz="2000" b="1" dirty="0">
                <a:ea typeface="Arial"/>
                <a:cs typeface="B Nazanin" pitchFamily="2" charset="-78"/>
              </a:rPr>
              <a:t>ر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 smtClean="0">
                <a:ea typeface="Arial"/>
                <a:cs typeface="B Nazanin" pitchFamily="2" charset="-78"/>
              </a:rPr>
              <a:t>۵</a:t>
            </a:r>
            <a:r>
              <a:rPr lang="ar-SA" sz="2000" b="1" dirty="0" smtClean="0">
                <a:ea typeface="Arial"/>
                <a:cs typeface="B Nazanin" pitchFamily="2" charset="-78"/>
              </a:rPr>
              <a:t>-</a:t>
            </a:r>
            <a:r>
              <a:rPr lang="fa-IR" sz="2000" b="1" dirty="0" smtClean="0">
                <a:ea typeface="Arial"/>
                <a:cs typeface="B Nazanin" pitchFamily="2" charset="-78"/>
              </a:rPr>
              <a:t>کنایه</a:t>
            </a:r>
            <a:r>
              <a:rPr lang="ar-SA" sz="2000" b="1" dirty="0" smtClean="0">
                <a:ea typeface="Arial"/>
                <a:cs typeface="B Nazanin" pitchFamily="2" charset="-78"/>
              </a:rPr>
              <a:t>: </a:t>
            </a:r>
            <a:r>
              <a:rPr lang="fa-IR" sz="2000" b="1" dirty="0" smtClean="0">
                <a:ea typeface="Arial"/>
                <a:cs typeface="B Nazanin" pitchFamily="2" charset="-78"/>
              </a:rPr>
              <a:t>به خود درنگریستن</a:t>
            </a:r>
            <a:r>
              <a:rPr lang="ar-SA" sz="2000" b="1" dirty="0" smtClean="0">
                <a:ea typeface="Arial"/>
                <a:cs typeface="B Nazanin" pitchFamily="2" charset="-78"/>
              </a:rPr>
              <a:t>:</a:t>
            </a:r>
            <a:r>
              <a:rPr lang="fa-IR" sz="2000" b="1" dirty="0" smtClean="0">
                <a:ea typeface="Arial"/>
                <a:cs typeface="B Nazanin" pitchFamily="2" charset="-78"/>
              </a:rPr>
              <a:t>خود ارزیابی و خودشناسی</a:t>
            </a:r>
            <a:r>
              <a:rPr lang="ar-SA" sz="2000" b="1" dirty="0" smtClean="0">
                <a:ea typeface="Arial"/>
                <a:cs typeface="B Nazanin" pitchFamily="2" charset="-78"/>
              </a:rPr>
              <a:t>/</a:t>
            </a:r>
            <a:r>
              <a:rPr lang="fa-IR" sz="2000" b="1" dirty="0" smtClean="0">
                <a:ea typeface="Arial"/>
                <a:cs typeface="B Nazanin" pitchFamily="2" charset="-78"/>
              </a:rPr>
              <a:t>در آیینه زنگار داشتن</a:t>
            </a:r>
            <a:r>
              <a:rPr lang="ar-SA" sz="2000" b="1" dirty="0" smtClean="0">
                <a:ea typeface="Arial"/>
                <a:cs typeface="B Nazanin" pitchFamily="2" charset="-78"/>
              </a:rPr>
              <a:t>:</a:t>
            </a:r>
            <a:r>
              <a:rPr lang="fa-IR" sz="2000" b="1" dirty="0" smtClean="0">
                <a:ea typeface="Arial"/>
                <a:cs typeface="B Nazanin" pitchFamily="2" charset="-78"/>
              </a:rPr>
              <a:t>گناهکار بودن،ناتوانی در شناخت خود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77513" y="5943600"/>
            <a:ext cx="3185487" cy="400110"/>
          </a:xfrm>
          <a:prstGeom prst="rect">
            <a:avLst/>
          </a:prstGeom>
          <a:solidFill>
            <a:srgbClr val="33CC33"/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2000" b="1" dirty="0">
                <a:ea typeface="Arial"/>
                <a:cs typeface="B Nazanin" pitchFamily="2" charset="-78"/>
              </a:rPr>
              <a:t>پیام و مفهوم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توصیه به خودشناسی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بررسی بیت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2400" y="2703467"/>
            <a:ext cx="4267200" cy="1047979"/>
          </a:xfrm>
          <a:prstGeom prst="rect">
            <a:avLst/>
          </a:prstGeom>
          <a:solidFill>
            <a:srgbClr val="008000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solidFill>
                  <a:schemeClr val="bg1"/>
                </a:solidFill>
                <a:ea typeface="Arial"/>
                <a:cs typeface="B Nazanin" pitchFamily="2" charset="-78"/>
              </a:rPr>
              <a:t>سیر تحول واژه </a:t>
            </a:r>
            <a:r>
              <a:rPr lang="ar-SA" b="1" dirty="0">
                <a:solidFill>
                  <a:schemeClr val="bg1"/>
                </a:solidFill>
                <a:ea typeface="Arial"/>
                <a:cs typeface="B Nazanin" pitchFamily="2" charset="-78"/>
              </a:rPr>
              <a:t>"</a:t>
            </a:r>
            <a:r>
              <a:rPr lang="fa-IR" b="1" dirty="0">
                <a:solidFill>
                  <a:schemeClr val="bg1"/>
                </a:solidFill>
                <a:ea typeface="Arial"/>
                <a:cs typeface="B Nazanin" pitchFamily="2" charset="-78"/>
              </a:rPr>
              <a:t>آیینه</a:t>
            </a:r>
            <a:r>
              <a:rPr lang="ar-SA" b="1" dirty="0">
                <a:solidFill>
                  <a:schemeClr val="bg1"/>
                </a:solidFill>
                <a:ea typeface="Arial"/>
                <a:cs typeface="B Nazanin" pitchFamily="2" charset="-78"/>
              </a:rPr>
              <a:t>":</a:t>
            </a:r>
            <a:endParaRPr lang="en-US" b="1" dirty="0">
              <a:solidFill>
                <a:schemeClr val="bg1"/>
              </a:solidFill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 smtClean="0">
                <a:solidFill>
                  <a:schemeClr val="bg1"/>
                </a:solidFill>
                <a:ea typeface="Arial"/>
                <a:cs typeface="B Nazanin" pitchFamily="2" charset="-78"/>
              </a:rPr>
              <a:t>آهنینه            آهینه           </a:t>
            </a:r>
            <a:r>
              <a:rPr lang="ar-SA" b="1" dirty="0" smtClean="0">
                <a:solidFill>
                  <a:schemeClr val="bg1"/>
                </a:solidFill>
                <a:ea typeface="Arial"/>
                <a:cs typeface="B Nazanin" pitchFamily="2" charset="-78"/>
              </a:rPr>
              <a:t> </a:t>
            </a:r>
            <a:r>
              <a:rPr lang="fa-IR" b="1" dirty="0" smtClean="0">
                <a:solidFill>
                  <a:schemeClr val="bg1"/>
                </a:solidFill>
                <a:ea typeface="Arial"/>
                <a:cs typeface="B Nazanin" pitchFamily="2" charset="-78"/>
              </a:rPr>
              <a:t>    آیینه</a:t>
            </a:r>
            <a:endParaRPr lang="en-US" b="1" dirty="0">
              <a:solidFill>
                <a:schemeClr val="bg1"/>
              </a:solidFill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 smtClean="0">
                <a:solidFill>
                  <a:schemeClr val="bg1"/>
                </a:solidFill>
                <a:ea typeface="Arial"/>
                <a:cs typeface="B Nazanin" pitchFamily="2" charset="-78"/>
              </a:rPr>
              <a:t>توضیح </a:t>
            </a:r>
            <a:r>
              <a:rPr lang="fa-IR" b="1" dirty="0">
                <a:solidFill>
                  <a:schemeClr val="bg1"/>
                </a:solidFill>
                <a:ea typeface="Arial"/>
                <a:cs typeface="B Nazanin" pitchFamily="2" charset="-78"/>
              </a:rPr>
              <a:t>اینکه جنس آیینه های اولیه آهنی بوده است</a:t>
            </a:r>
            <a:r>
              <a:rPr lang="ar-SA" b="1" dirty="0">
                <a:solidFill>
                  <a:schemeClr val="bg1"/>
                </a:solidFill>
                <a:ea typeface="Arial"/>
                <a:cs typeface="B Nazanin" pitchFamily="2" charset="-78"/>
              </a:rPr>
              <a:t>.</a:t>
            </a:r>
            <a:endParaRPr lang="en-US" b="1" dirty="0">
              <a:solidFill>
                <a:schemeClr val="bg1"/>
              </a:solidFill>
              <a:ea typeface="Arial"/>
              <a:cs typeface="B Nazanin" pitchFamily="2" charset="-78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971800" y="3075216"/>
            <a:ext cx="457200" cy="27155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1828800" y="3091680"/>
            <a:ext cx="457200" cy="271552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4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436" y="762000"/>
            <a:ext cx="8458200" cy="150810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fa-IR" sz="2000" b="1" dirty="0">
                <a:ea typeface="Arial"/>
                <a:cs typeface="B Nazanin" pitchFamily="2" charset="-78"/>
              </a:rPr>
              <a:t>راه تشخیص فک اضافه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اگر گروه اسمی قبل از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را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بتواند برای یکی از کلماتی که بعد از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را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می آید در نقش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مضاف الیه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ظاهر شود،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را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قطعا فک اضافه است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دل رمیده ما را انیس و مونس شد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در مثال بالا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دل رمیده ما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می تواند برای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انیس و مونس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مضاف الیه باشد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436" y="2362200"/>
            <a:ext cx="8458200" cy="136960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توجه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marL="342900" indent="-342900" algn="r" rtl="1">
              <a:buFont typeface="Wingdings" pitchFamily="2" charset="2"/>
              <a:buChar char="v"/>
            </a:pPr>
            <a:r>
              <a:rPr lang="fa-IR" sz="2000" b="1" dirty="0">
                <a:ea typeface="Arial"/>
                <a:cs typeface="B Nazanin" pitchFamily="2" charset="-78"/>
              </a:rPr>
              <a:t>اگر به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رای فک اضافه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در جمله توجه نکنیم، قطعا در شناخت تعداد گروه های اسمی،هسته و وابسته و به تبع آن در تشخیص ترکیب های وصفی و اضافی و تعداد آن ها </a:t>
            </a:r>
            <a:r>
              <a:rPr lang="fa-IR" sz="2000" b="1" dirty="0" smtClean="0">
                <a:ea typeface="Arial"/>
                <a:cs typeface="B Nazanin" pitchFamily="2" charset="-78"/>
              </a:rPr>
              <a:t>دچار </a:t>
            </a:r>
            <a:r>
              <a:rPr lang="fa-IR" sz="2000" b="1" dirty="0">
                <a:ea typeface="Arial"/>
                <a:cs typeface="B Nazanin" pitchFamily="2" charset="-78"/>
              </a:rPr>
              <a:t>اشتباه بزرگی خواهیم شد بنابراین یادگیری و تشخیص آن در جمله از ضروریات است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436" y="3810000"/>
            <a:ext cx="8458200" cy="2523768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342900" indent="-342900" algn="r" rtl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fa-IR" sz="2000" b="1" dirty="0">
                <a:ea typeface="Arial"/>
                <a:cs typeface="B Nazanin" pitchFamily="2" charset="-78"/>
              </a:rPr>
              <a:t>سوال </a:t>
            </a:r>
            <a:r>
              <a:rPr lang="ar-SA" sz="2000" b="1" dirty="0">
                <a:ea typeface="Arial"/>
                <a:cs typeface="B Nazanin" pitchFamily="2" charset="-78"/>
              </a:rPr>
              <a:t>: </a:t>
            </a:r>
            <a:r>
              <a:rPr lang="fa-IR" sz="2000" b="1" dirty="0">
                <a:ea typeface="Arial"/>
                <a:cs typeface="B Nazanin" pitchFamily="2" charset="-78"/>
              </a:rPr>
              <a:t>بدون توجه به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رای فک اضافه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در مصراع های زیر،چند گروه اسمی و چند ترکیب وصفی و اضافی می توان یافت؟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دل رمیده ما را انیس و مونس شد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من خوف تبر </a:t>
            </a:r>
            <a:r>
              <a:rPr lang="fa-IR" sz="2000" b="1">
                <a:ea typeface="Arial"/>
                <a:cs typeface="B Nazanin" pitchFamily="2" charset="-78"/>
              </a:rPr>
              <a:t>را </a:t>
            </a:r>
            <a:r>
              <a:rPr lang="fa-IR" sz="2000" b="1" smtClean="0">
                <a:ea typeface="Arial"/>
                <a:cs typeface="B Nazanin" pitchFamily="2" charset="-78"/>
              </a:rPr>
              <a:t>نگرانم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/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تو را تا در آیینه زنگار </a:t>
            </a:r>
            <a:r>
              <a:rPr lang="fa-IR" sz="2000" b="1" dirty="0" smtClean="0">
                <a:ea typeface="Arial"/>
                <a:cs typeface="B Nazanin" pitchFamily="2" charset="-78"/>
              </a:rPr>
              <a:t>نیست</a:t>
            </a:r>
          </a:p>
          <a:p>
            <a:pPr marL="342900" indent="-342900" algn="r" rtl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fa-IR" sz="2000" b="1" dirty="0">
                <a:ea typeface="Arial"/>
                <a:cs typeface="B Nazanin" pitchFamily="2" charset="-78"/>
              </a:rPr>
              <a:t>حالا با در نظر گرفتن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رای فک اضافه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تعداد گروه های اسمی،هسته و وابسته ها و تعداد تکیب های وصفی و اضافی را بگویید</a:t>
            </a:r>
            <a:r>
              <a:rPr lang="ar-SA" sz="2000" b="1" dirty="0" smtClean="0">
                <a:ea typeface="Arial"/>
                <a:cs typeface="B Nazanin" pitchFamily="2" charset="-78"/>
              </a:rPr>
              <a:t>.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r"/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نکته هایی مهم در مورد بیت قبل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914400"/>
            <a:ext cx="7162800" cy="7278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بررسی بیت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828800"/>
            <a:ext cx="8458200" cy="186204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دستور</a:t>
            </a:r>
            <a:r>
              <a:rPr lang="ar-SA" sz="2000" b="1" dirty="0">
                <a:ea typeface="Arial"/>
                <a:cs typeface="B Nazanin" pitchFamily="2" charset="-78"/>
              </a:rPr>
              <a:t>: </a:t>
            </a:r>
            <a:r>
              <a:rPr lang="fa-IR" sz="2000" b="1" dirty="0">
                <a:ea typeface="Arial"/>
                <a:cs typeface="B Nazanin" pitchFamily="2" charset="-78"/>
              </a:rPr>
              <a:t>بیت دو جمله است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هر دو جمله سه جزئی با مسند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marL="285750" indent="-285750" algn="r" rtl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fa-IR" sz="2000" b="1" dirty="0" smtClean="0">
                <a:ea typeface="Arial"/>
                <a:cs typeface="B Nazanin" pitchFamily="2" charset="-78"/>
              </a:rPr>
              <a:t>واژه </a:t>
            </a:r>
            <a:r>
              <a:rPr lang="fa-IR" sz="2000" b="1" dirty="0">
                <a:ea typeface="Arial"/>
                <a:cs typeface="B Nazanin" pitchFamily="2" charset="-78"/>
              </a:rPr>
              <a:t>خروار در واقع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خربار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است که بهتر است از نظر ساختمان آن را واژه ای مرکب به حساب آوریم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marL="285750" indent="-285750" algn="r" rtl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ar-SA" sz="2000" b="1" dirty="0" smtClean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همی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در ابتدای بیت به معنای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همانا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یا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قطعا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به کار رفته و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قید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است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3776752"/>
            <a:ext cx="6934201" cy="1862048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آرایه ها</a:t>
            </a:r>
            <a:r>
              <a:rPr lang="ar-SA" sz="2000" b="1" dirty="0" smtClean="0">
                <a:ea typeface="Arial"/>
                <a:cs typeface="B Nazanin" pitchFamily="2" charset="-78"/>
              </a:rPr>
              <a:t>:</a:t>
            </a:r>
            <a:r>
              <a:rPr lang="fa-IR" sz="2000" b="1" dirty="0" smtClean="0">
                <a:ea typeface="Arial"/>
                <a:cs typeface="B Nazanin" pitchFamily="2" charset="-78"/>
              </a:rPr>
              <a:t>  ۱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تناسب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دانه، خوشه و خروار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 smtClean="0">
                <a:ea typeface="Arial"/>
                <a:cs typeface="B Nazanin" pitchFamily="2" charset="-78"/>
              </a:rPr>
              <a:t>              ۲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تکرار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خوشه و خروار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 smtClean="0">
                <a:ea typeface="Arial"/>
                <a:cs typeface="B Nazanin" pitchFamily="2" charset="-78"/>
              </a:rPr>
              <a:t>             ۳</a:t>
            </a:r>
            <a:r>
              <a:rPr lang="ar-SA" sz="2000" b="1" dirty="0" smtClean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واج آرایی</a:t>
            </a:r>
            <a:r>
              <a:rPr lang="ar-SA" sz="2000" b="1" dirty="0">
                <a:ea typeface="Arial"/>
                <a:cs typeface="B Nazanin" pitchFamily="2" charset="-78"/>
              </a:rPr>
              <a:t>:"</a:t>
            </a:r>
            <a:r>
              <a:rPr lang="fa-IR" sz="2000" b="1" dirty="0">
                <a:ea typeface="Arial"/>
                <a:cs typeface="B Nazanin" pitchFamily="2" charset="-78"/>
              </a:rPr>
              <a:t>ر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و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خ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 smtClean="0">
                <a:ea typeface="Arial"/>
                <a:cs typeface="B Nazanin" pitchFamily="2" charset="-78"/>
              </a:rPr>
              <a:t>             ۴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کنایه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خروار شدن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زیاد شدن،انبوه شدن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 smtClean="0">
                <a:ea typeface="Arial"/>
                <a:cs typeface="B Nazanin" pitchFamily="2" charset="-78"/>
              </a:rPr>
              <a:t>             ۵</a:t>
            </a:r>
            <a:r>
              <a:rPr lang="ar-SA" sz="2000" b="1" dirty="0" smtClean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تلمیح به ضرب المثل</a:t>
            </a:r>
            <a:r>
              <a:rPr lang="ar-SA" sz="2000" b="1" dirty="0">
                <a:ea typeface="Arial"/>
                <a:cs typeface="B Nazanin" pitchFamily="2" charset="-78"/>
              </a:rPr>
              <a:t>: "</a:t>
            </a:r>
            <a:r>
              <a:rPr lang="fa-IR" sz="2000" b="1" dirty="0">
                <a:ea typeface="Arial"/>
                <a:cs typeface="B Nazanin" pitchFamily="2" charset="-78"/>
              </a:rPr>
              <a:t>قطره قطره جمع گردد وانگهی دریا شود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5791200"/>
            <a:ext cx="5410201" cy="446276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پیام و مفهوم</a:t>
            </a:r>
            <a:r>
              <a:rPr lang="ar-SA" sz="2000" b="1" dirty="0">
                <a:ea typeface="Arial"/>
                <a:cs typeface="B Nazanin" pitchFamily="2" charset="-78"/>
              </a:rPr>
              <a:t>: </a:t>
            </a:r>
            <a:r>
              <a:rPr lang="fa-IR" sz="2000" b="1" dirty="0">
                <a:ea typeface="Arial"/>
                <a:cs typeface="B Nazanin" pitchFamily="2" charset="-78"/>
              </a:rPr>
              <a:t>تاکید به صبر و تلاش برای رسیدن به هدف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2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خوانش متن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667000"/>
            <a:ext cx="7937500" cy="2514600"/>
          </a:xfrm>
        </p:spPr>
      </p:pic>
    </p:spTree>
    <p:extLst>
      <p:ext uri="{BB962C8B-B14F-4D97-AF65-F5344CB8AC3E}">
        <p14:creationId xmlns:p14="http://schemas.microsoft.com/office/powerpoint/2010/main" xmlns="" val="38865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52600" y="533400"/>
            <a:ext cx="7110413" cy="6850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بررسی بیت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464859"/>
            <a:ext cx="8686800" cy="501214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دستور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بیت چهار جمله است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جمله اول و دوم سه جزئی با </a:t>
            </a:r>
            <a:r>
              <a:rPr lang="fa-IR" sz="2000" b="1" dirty="0" smtClean="0">
                <a:ea typeface="Arial"/>
                <a:cs typeface="B Nazanin" pitchFamily="2" charset="-78"/>
              </a:rPr>
              <a:t>مسند</a:t>
            </a:r>
          </a:p>
          <a:p>
            <a:pPr marL="285750" indent="-285750" algn="r" rtl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fa-IR" b="1" dirty="0" smtClean="0">
                <a:ea typeface="Arial"/>
                <a:cs typeface="B Nazanin" pitchFamily="2" charset="-78"/>
              </a:rPr>
              <a:t>در </a:t>
            </a:r>
            <a:r>
              <a:rPr lang="fa-IR" b="1" dirty="0">
                <a:ea typeface="Arial"/>
                <a:cs typeface="B Nazanin" pitchFamily="2" charset="-78"/>
              </a:rPr>
              <a:t>مصراع اول </a:t>
            </a:r>
            <a:r>
              <a:rPr lang="ar-SA" b="1" dirty="0">
                <a:ea typeface="Arial"/>
                <a:cs typeface="B Nazanin" pitchFamily="2" charset="-78"/>
              </a:rPr>
              <a:t>" </a:t>
            </a:r>
            <a:r>
              <a:rPr lang="fa-IR" b="1" dirty="0">
                <a:ea typeface="Arial"/>
                <a:cs typeface="B Nazanin" pitchFamily="2" charset="-78"/>
              </a:rPr>
              <a:t>واوی</a:t>
            </a:r>
            <a:r>
              <a:rPr lang="ar-SA" b="1" dirty="0">
                <a:ea typeface="Arial"/>
                <a:cs typeface="B Nazanin" pitchFamily="2" charset="-78"/>
              </a:rPr>
              <a:t>" </a:t>
            </a:r>
            <a:r>
              <a:rPr lang="fa-IR" b="1" dirty="0">
                <a:ea typeface="Arial"/>
                <a:cs typeface="B Nazanin" pitchFamily="2" charset="-78"/>
              </a:rPr>
              <a:t>که بعد از فعل </a:t>
            </a:r>
            <a:r>
              <a:rPr lang="ar-SA" b="1" dirty="0">
                <a:ea typeface="Arial"/>
                <a:cs typeface="B Nazanin" pitchFamily="2" charset="-78"/>
              </a:rPr>
              <a:t>"</a:t>
            </a:r>
            <a:r>
              <a:rPr lang="fa-IR" b="1" dirty="0">
                <a:ea typeface="Arial"/>
                <a:cs typeface="B Nazanin" pitchFamily="2" charset="-78"/>
              </a:rPr>
              <a:t>است</a:t>
            </a:r>
            <a:r>
              <a:rPr lang="ar-SA" b="1" dirty="0">
                <a:ea typeface="Arial"/>
                <a:cs typeface="B Nazanin" pitchFamily="2" charset="-78"/>
              </a:rPr>
              <a:t>" </a:t>
            </a:r>
            <a:r>
              <a:rPr lang="fa-IR" b="1" dirty="0">
                <a:ea typeface="Arial"/>
                <a:cs typeface="B Nazanin" pitchFamily="2" charset="-78"/>
              </a:rPr>
              <a:t>آمده ، حرف ربط است و جمله ای جدید ساخته است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همه کار ایام درس است و پند </a:t>
            </a:r>
            <a:r>
              <a:rPr lang="ar-SA" sz="2000" b="1" dirty="0">
                <a:ea typeface="Arial"/>
                <a:cs typeface="B Nazanin" pitchFamily="2" charset="-78"/>
              </a:rPr>
              <a:t>(</a:t>
            </a:r>
            <a:r>
              <a:rPr lang="fa-IR" sz="2000" b="1" dirty="0">
                <a:ea typeface="Arial"/>
                <a:cs typeface="B Nazanin" pitchFamily="2" charset="-78"/>
              </a:rPr>
              <a:t>است</a:t>
            </a:r>
            <a:r>
              <a:rPr lang="ar-SA" sz="2000" b="1" dirty="0">
                <a:ea typeface="Arial"/>
                <a:cs typeface="B Nazanin" pitchFamily="2" charset="-78"/>
              </a:rPr>
              <a:t>)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جمله سوم شبه جمله از نوع صوت است و در نقش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قید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marL="285750" indent="-285750" algn="r" rtl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fa-IR" sz="2000" b="1" dirty="0" smtClean="0">
                <a:ea typeface="Arial"/>
                <a:cs typeface="B Nazanin" pitchFamily="2" charset="-78"/>
              </a:rPr>
              <a:t>اغلب </a:t>
            </a:r>
            <a:r>
              <a:rPr lang="fa-IR" sz="2000" b="1" dirty="0">
                <a:ea typeface="Arial"/>
                <a:cs typeface="B Nazanin" pitchFamily="2" charset="-78"/>
              </a:rPr>
              <a:t>اصوات در جمله نقش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قید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می گیرند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marL="285750" indent="-285750" algn="r" rtl="1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fa-IR" sz="2000" b="1" dirty="0" smtClean="0">
                <a:ea typeface="Arial"/>
                <a:cs typeface="B Nazanin" pitchFamily="2" charset="-78"/>
              </a:rPr>
              <a:t>توجه </a:t>
            </a:r>
            <a:r>
              <a:rPr lang="fa-IR" sz="2000" b="1" dirty="0">
                <a:ea typeface="Arial"/>
                <a:cs typeface="B Nazanin" pitchFamily="2" charset="-78"/>
              </a:rPr>
              <a:t>داشته باشیم که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یار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در واژه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هوشیار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پسوند دارندگی است و هوشیار یعنی دارای هوش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r>
              <a:rPr lang="fa-IR" sz="2000" b="1" dirty="0">
                <a:ea typeface="Arial"/>
                <a:cs typeface="B Nazanin" pitchFamily="2" charset="-78"/>
              </a:rPr>
              <a:t>همین طور در واژه های</a:t>
            </a:r>
            <a:r>
              <a:rPr lang="ar-SA" sz="2000" b="1" dirty="0">
                <a:ea typeface="Arial"/>
                <a:cs typeface="B Nazanin" pitchFamily="2" charset="-78"/>
              </a:rPr>
              <a:t>: </a:t>
            </a:r>
            <a:r>
              <a:rPr lang="fa-IR" sz="2000" b="1" dirty="0">
                <a:ea typeface="Arial"/>
                <a:cs typeface="B Nazanin" pitchFamily="2" charset="-78"/>
              </a:rPr>
              <a:t>بختیار و دولتیار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r>
              <a:rPr lang="fa-IR" sz="2000" b="1" dirty="0">
                <a:ea typeface="Arial"/>
                <a:cs typeface="B Nazanin" pitchFamily="2" charset="-78"/>
              </a:rPr>
              <a:t>اما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یار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در واژه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استادیار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جزئی معنا دار است و در ترکیب با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استاد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واژه ای مرکب ساخته است</a:t>
            </a:r>
            <a:r>
              <a:rPr lang="ar-SA" sz="2000" b="1" dirty="0" smtClean="0">
                <a:ea typeface="Arial"/>
                <a:cs typeface="B Nazanin" pitchFamily="2" charset="-78"/>
              </a:rPr>
              <a:t>.</a:t>
            </a:r>
            <a:endParaRPr lang="fa-IR" sz="2000" b="1" dirty="0" smtClean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solidFill>
                  <a:srgbClr val="C00000"/>
                </a:solidFill>
                <a:ea typeface="Arial"/>
                <a:cs typeface="B Nazanin" pitchFamily="2" charset="-78"/>
              </a:rPr>
              <a:t>جمله چهارم را بر اساس دو خوانش متفاوت می توان بررسی کرد</a:t>
            </a:r>
            <a:r>
              <a:rPr lang="ar-SA" sz="2000" b="1" dirty="0">
                <a:solidFill>
                  <a:srgbClr val="C00000"/>
                </a:solidFill>
                <a:ea typeface="Arial"/>
                <a:cs typeface="B Nazanin" pitchFamily="2" charset="-78"/>
              </a:rPr>
              <a:t>:</a:t>
            </a:r>
            <a:endParaRPr lang="en-US" sz="2000" b="1" dirty="0">
              <a:solidFill>
                <a:srgbClr val="C00000"/>
              </a:solidFill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خوانش رایج تر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دریغا که شاگرد،هشیار نیست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بر اساس این خوانش جمله سه جزئی با مسند ،شاگرد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نهاد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و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هشیار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مسند است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خوانش بعدی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دریغا که شاگردِ هشیار نیست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بر اساس خوانش دوم جمله دو جزئی است و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شاگردِ هشیار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 smtClean="0">
                <a:ea typeface="Arial"/>
                <a:cs typeface="B Nazanin" pitchFamily="2" charset="-78"/>
              </a:rPr>
              <a:t>نهاد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7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ادامه ی بررسی بیت قبل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1371600"/>
            <a:ext cx="5791200" cy="2215991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آرایه ها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۱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تناسب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درس و پند و شاگرد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۲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تشبیه اسنادی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همه کار ایام به درس و پند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۳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استعاره مصرحه</a:t>
            </a:r>
            <a:r>
              <a:rPr lang="ar-SA" sz="2000" b="1" dirty="0">
                <a:ea typeface="Arial"/>
                <a:cs typeface="B Nazanin" pitchFamily="2" charset="-78"/>
              </a:rPr>
              <a:t>: </a:t>
            </a:r>
            <a:r>
              <a:rPr lang="fa-IR" sz="2000" b="1" dirty="0">
                <a:ea typeface="Arial"/>
                <a:cs typeface="B Nazanin" pitchFamily="2" charset="-78"/>
              </a:rPr>
              <a:t>شاگرد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منظور انسان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۴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تلمیح به حدیث علی</a:t>
            </a:r>
            <a:r>
              <a:rPr lang="ar-SA" sz="2000" b="1" dirty="0">
                <a:ea typeface="Arial"/>
                <a:cs typeface="B Nazanin" pitchFamily="2" charset="-78"/>
              </a:rPr>
              <a:t>(</a:t>
            </a:r>
            <a:r>
              <a:rPr lang="fa-IR" sz="2000" b="1" dirty="0">
                <a:ea typeface="Arial"/>
                <a:cs typeface="B Nazanin" pitchFamily="2" charset="-78"/>
              </a:rPr>
              <a:t>ع</a:t>
            </a:r>
            <a:r>
              <a:rPr lang="ar-SA" sz="2000" b="1" dirty="0">
                <a:ea typeface="Arial"/>
                <a:cs typeface="B Nazanin" pitchFamily="2" charset="-78"/>
              </a:rPr>
              <a:t>):</a:t>
            </a:r>
            <a:r>
              <a:rPr lang="fa-IR" sz="2000" b="1" dirty="0">
                <a:ea typeface="Arial"/>
                <a:cs typeface="B Nazanin" pitchFamily="2" charset="-78"/>
              </a:rPr>
              <a:t>ما اکثر العبر و اقل الاعتبار</a:t>
            </a:r>
            <a:r>
              <a:rPr lang="ar-SA" sz="2000" b="1" dirty="0" smtClean="0">
                <a:ea typeface="Arial"/>
                <a:cs typeface="B Nazanin" pitchFamily="2" charset="-78"/>
              </a:rPr>
              <a:t>:</a:t>
            </a:r>
            <a:endParaRPr lang="fa-IR" sz="2000" b="1" dirty="0" smtClean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 </a:t>
            </a:r>
            <a:r>
              <a:rPr lang="fa-IR" sz="2000" b="1" dirty="0" smtClean="0">
                <a:ea typeface="Arial"/>
                <a:cs typeface="B Nazanin" pitchFamily="2" charset="-78"/>
              </a:rPr>
              <a:t>    چه </a:t>
            </a:r>
            <a:r>
              <a:rPr lang="fa-IR" sz="2000" b="1" dirty="0">
                <a:ea typeface="Arial"/>
                <a:cs typeface="B Nazanin" pitchFamily="2" charset="-78"/>
              </a:rPr>
              <a:t>بسیارند پند ها و چه کم است پند گرفتن ها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7261" y="4019490"/>
            <a:ext cx="2999539" cy="400110"/>
          </a:xfrm>
          <a:prstGeom prst="rect">
            <a:avLst/>
          </a:prstGeom>
          <a:solidFill>
            <a:srgbClr val="33CC33"/>
          </a:solidFill>
        </p:spPr>
        <p:txBody>
          <a:bodyPr wrap="none">
            <a:spAutoFit/>
          </a:bodyPr>
          <a:lstStyle/>
          <a:p>
            <a:pPr algn="r" rtl="1"/>
            <a:r>
              <a:rPr lang="fa-IR" sz="2000" b="1" dirty="0">
                <a:ea typeface="Arial"/>
                <a:cs typeface="B Nazanin" pitchFamily="2" charset="-78"/>
              </a:rPr>
              <a:t>پیام و مفهوم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توصیه به هوشیاری</a:t>
            </a:r>
            <a:endParaRPr lang="en-US" sz="20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37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990600"/>
            <a:ext cx="7387326" cy="434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721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381000"/>
            <a:ext cx="4505325" cy="99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9FF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619250"/>
            <a:ext cx="7781925" cy="4400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3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457200"/>
            <a:ext cx="5705475" cy="99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09800"/>
            <a:ext cx="8689932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4151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304800"/>
            <a:ext cx="5495925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057400"/>
            <a:ext cx="8624033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633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152400"/>
            <a:ext cx="5334000" cy="838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1" y="1095374"/>
            <a:ext cx="8382000" cy="5686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12969" y="5943600"/>
            <a:ext cx="5000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05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228601"/>
            <a:ext cx="5838825" cy="990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5543" y="1447800"/>
            <a:ext cx="6737457" cy="52418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9" y="533400"/>
            <a:ext cx="1796943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018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228600"/>
            <a:ext cx="4543425" cy="1519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514600" y="2057400"/>
            <a:ext cx="6219826" cy="1015663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ea typeface="Arial"/>
                <a:cs typeface="B Nazanin" pitchFamily="2" charset="-78"/>
              </a:rPr>
              <a:t>نگارش کتاب </a:t>
            </a:r>
            <a:r>
              <a:rPr lang="ar-SA" sz="2000" b="1" dirty="0">
                <a:ea typeface="Arial"/>
                <a:cs typeface="B Nazanin" pitchFamily="2" charset="-78"/>
              </a:rPr>
              <a:t>: </a:t>
            </a:r>
            <a:r>
              <a:rPr lang="fa-IR" sz="2000" b="1" dirty="0">
                <a:ea typeface="Arial"/>
                <a:cs typeface="B Nazanin" pitchFamily="2" charset="-78"/>
              </a:rPr>
              <a:t>به شیوه کلیله ودمنه</a:t>
            </a:r>
            <a:r>
              <a:rPr lang="ar-SA" sz="2000" b="1" dirty="0">
                <a:ea typeface="Arial"/>
                <a:cs typeface="B Nazanin" pitchFamily="2" charset="-78"/>
              </a:rPr>
              <a:t>(</a:t>
            </a:r>
            <a:r>
              <a:rPr lang="fa-IR" sz="2000" b="1" dirty="0">
                <a:ea typeface="Arial"/>
                <a:cs typeface="B Nazanin" pitchFamily="2" charset="-78"/>
              </a:rPr>
              <a:t>نثر فنی و مصنوع</a:t>
            </a:r>
            <a:r>
              <a:rPr lang="ar-SA" sz="2000" b="1" dirty="0">
                <a:ea typeface="Arial"/>
                <a:cs typeface="B Nazanin" pitchFamily="2" charset="-78"/>
              </a:rPr>
              <a:t>) </a:t>
            </a:r>
            <a:r>
              <a:rPr lang="fa-IR" sz="2000" b="1" dirty="0">
                <a:ea typeface="Arial"/>
                <a:cs typeface="B Nazanin" pitchFamily="2" charset="-78"/>
              </a:rPr>
              <a:t>تالیف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مرزبان بن رستم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به زبان طبری،مشتمل بر داستان و تمثیل</a:t>
            </a:r>
            <a:r>
              <a:rPr lang="ar-SA" sz="2000" b="1" dirty="0">
                <a:ea typeface="Arial"/>
                <a:cs typeface="B Nazanin" pitchFamily="2" charset="-78"/>
              </a:rPr>
              <a:t>.(</a:t>
            </a:r>
            <a:r>
              <a:rPr lang="fa-IR" sz="2000" b="1" dirty="0">
                <a:ea typeface="Arial"/>
                <a:cs typeface="B Nazanin" pitchFamily="2" charset="-78"/>
              </a:rPr>
              <a:t>بازنویسی</a:t>
            </a:r>
            <a:r>
              <a:rPr lang="ar-SA" sz="2000" b="1" dirty="0">
                <a:ea typeface="Arial"/>
                <a:cs typeface="B Nazanin" pitchFamily="2" charset="-78"/>
              </a:rPr>
              <a:t>: </a:t>
            </a:r>
            <a:r>
              <a:rPr lang="fa-IR" sz="2000" b="1" dirty="0">
                <a:ea typeface="Arial"/>
                <a:cs typeface="B Nazanin" pitchFamily="2" charset="-78"/>
              </a:rPr>
              <a:t>سعدالدین وراوینی</a:t>
            </a:r>
            <a:r>
              <a:rPr lang="ar-SA" sz="2000" b="1" dirty="0">
                <a:ea typeface="Arial"/>
                <a:cs typeface="B Nazanin" pitchFamily="2" charset="-78"/>
              </a:rPr>
              <a:t>)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3238381"/>
            <a:ext cx="5534025" cy="800219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لحن غالب</a:t>
            </a:r>
            <a:r>
              <a:rPr lang="ar-SA" sz="2000" b="1" dirty="0">
                <a:ea typeface="Arial"/>
                <a:cs typeface="B Nazanin" pitchFamily="2" charset="-78"/>
              </a:rPr>
              <a:t>: </a:t>
            </a:r>
            <a:r>
              <a:rPr lang="fa-IR" sz="2000" b="1" dirty="0">
                <a:ea typeface="Arial"/>
                <a:cs typeface="B Nazanin" pitchFamily="2" charset="-78"/>
              </a:rPr>
              <a:t>داستانی</a:t>
            </a:r>
            <a:r>
              <a:rPr lang="ar-SA" sz="2000" b="1" dirty="0">
                <a:ea typeface="Arial"/>
                <a:cs typeface="B Nazanin" pitchFamily="2" charset="-78"/>
              </a:rPr>
              <a:t>/ </a:t>
            </a:r>
            <a:r>
              <a:rPr lang="fa-IR" sz="2000" b="1" dirty="0">
                <a:ea typeface="Arial"/>
                <a:cs typeface="B Nazanin" pitchFamily="2" charset="-78"/>
              </a:rPr>
              <a:t>لحن تعلیمی و لحن گفت وگو نیز در قسمت هایی از حکایت به کار رفته است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0287" y="4201924"/>
            <a:ext cx="4814138" cy="446276"/>
          </a:xfrm>
          <a:prstGeom prst="rect">
            <a:avLst/>
          </a:prstGeom>
          <a:solidFill>
            <a:srgbClr val="FF66FF"/>
          </a:solidFill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پیام درس</a:t>
            </a:r>
            <a:r>
              <a:rPr lang="ar-SA" sz="2000" b="1" dirty="0">
                <a:ea typeface="Arial"/>
                <a:cs typeface="B Nazanin" pitchFamily="2" charset="-78"/>
              </a:rPr>
              <a:t>: </a:t>
            </a:r>
            <a:r>
              <a:rPr lang="fa-IR" sz="2000" b="1" dirty="0">
                <a:ea typeface="Arial"/>
                <a:cs typeface="B Nazanin" pitchFamily="2" charset="-78"/>
              </a:rPr>
              <a:t>ازخودگذشتگی و خیرخواهی برای آیندگان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67" r="13267"/>
          <a:stretch/>
        </p:blipFill>
        <p:spPr>
          <a:xfrm>
            <a:off x="228600" y="2840441"/>
            <a:ext cx="2895600" cy="3941360"/>
          </a:xfrm>
        </p:spPr>
      </p:pic>
    </p:spTree>
    <p:extLst>
      <p:ext uri="{BB962C8B-B14F-4D97-AF65-F5344CB8AC3E}">
        <p14:creationId xmlns:p14="http://schemas.microsoft.com/office/powerpoint/2010/main" xmlns="" val="16869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685800"/>
            <a:ext cx="4572000" cy="4164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09600" y="152400"/>
            <a:ext cx="3810000" cy="1366528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واژه </a:t>
            </a:r>
            <a:r>
              <a:rPr lang="ar-SA" b="1" dirty="0">
                <a:ea typeface="Arial"/>
                <a:cs typeface="B Nazanin" pitchFamily="2" charset="-78"/>
              </a:rPr>
              <a:t>"</a:t>
            </a:r>
            <a:r>
              <a:rPr lang="fa-IR" b="1" dirty="0">
                <a:ea typeface="Arial"/>
                <a:cs typeface="B Nazanin" pitchFamily="2" charset="-78"/>
              </a:rPr>
              <a:t>تماشا</a:t>
            </a:r>
            <a:r>
              <a:rPr lang="ar-SA" b="1" dirty="0">
                <a:ea typeface="Arial"/>
                <a:cs typeface="B Nazanin" pitchFamily="2" charset="-78"/>
              </a:rPr>
              <a:t>"</a:t>
            </a:r>
            <a:r>
              <a:rPr lang="fa-IR" b="1" dirty="0">
                <a:ea typeface="Arial"/>
                <a:cs typeface="B Nazanin" pitchFamily="2" charset="-78"/>
              </a:rPr>
              <a:t>به معنی</a:t>
            </a:r>
            <a:r>
              <a:rPr lang="ar-SA" b="1" dirty="0">
                <a:ea typeface="Arial"/>
                <a:cs typeface="B Nazanin" pitchFamily="2" charset="-78"/>
              </a:rPr>
              <a:t>"</a:t>
            </a:r>
            <a:r>
              <a:rPr lang="fa-IR" b="1" dirty="0">
                <a:ea typeface="Arial"/>
                <a:cs typeface="B Nazanin" pitchFamily="2" charset="-78"/>
              </a:rPr>
              <a:t>گشت و گذار و گردش به قصد تفریح </a:t>
            </a:r>
            <a:r>
              <a:rPr lang="ar-SA" b="1" dirty="0">
                <a:ea typeface="Arial"/>
                <a:cs typeface="B Nazanin" pitchFamily="2" charset="-78"/>
              </a:rPr>
              <a:t>" </a:t>
            </a:r>
            <a:r>
              <a:rPr lang="fa-IR" b="1" dirty="0">
                <a:ea typeface="Arial"/>
                <a:cs typeface="B Nazanin" pitchFamily="2" charset="-78"/>
              </a:rPr>
              <a:t>آمده است</a:t>
            </a:r>
            <a:r>
              <a:rPr lang="ar-SA" b="1" dirty="0">
                <a:ea typeface="Arial"/>
                <a:cs typeface="B Nazanin" pitchFamily="2" charset="-78"/>
              </a:rPr>
              <a:t>.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b="1" dirty="0">
                <a:ea typeface="Arial"/>
                <a:cs typeface="B Nazanin" pitchFamily="2" charset="-78"/>
              </a:rPr>
              <a:t>"</a:t>
            </a:r>
            <a:r>
              <a:rPr lang="fa-IR" b="1" dirty="0">
                <a:ea typeface="Arial"/>
                <a:cs typeface="B Nazanin" pitchFamily="2" charset="-78"/>
              </a:rPr>
              <a:t>تماشا</a:t>
            </a:r>
            <a:r>
              <a:rPr lang="ar-SA" b="1" dirty="0">
                <a:ea typeface="Arial"/>
                <a:cs typeface="B Nazanin" pitchFamily="2" charset="-78"/>
              </a:rPr>
              <a:t>"</a:t>
            </a:r>
            <a:r>
              <a:rPr lang="fa-IR" b="1" dirty="0">
                <a:ea typeface="Arial"/>
                <a:cs typeface="B Nazanin" pitchFamily="2" charset="-78"/>
              </a:rPr>
              <a:t>از ریشه </a:t>
            </a:r>
            <a:r>
              <a:rPr lang="ar-SA" b="1" dirty="0">
                <a:ea typeface="Arial"/>
                <a:cs typeface="B Nazanin" pitchFamily="2" charset="-78"/>
              </a:rPr>
              <a:t>"</a:t>
            </a:r>
            <a:r>
              <a:rPr lang="fa-IR" b="1" dirty="0">
                <a:ea typeface="Arial"/>
                <a:cs typeface="B Nazanin" pitchFamily="2" charset="-78"/>
              </a:rPr>
              <a:t>مشی</a:t>
            </a:r>
            <a:r>
              <a:rPr lang="ar-SA" b="1" dirty="0">
                <a:ea typeface="Arial"/>
                <a:cs typeface="B Nazanin" pitchFamily="2" charset="-78"/>
              </a:rPr>
              <a:t>" </a:t>
            </a:r>
            <a:r>
              <a:rPr lang="fa-IR" b="1" dirty="0">
                <a:ea typeface="Arial"/>
                <a:cs typeface="B Nazanin" pitchFamily="2" charset="-78"/>
              </a:rPr>
              <a:t>به معنی </a:t>
            </a:r>
            <a:r>
              <a:rPr lang="fa-IR" b="1" u="sng" dirty="0">
                <a:ea typeface="Arial"/>
                <a:cs typeface="B Nazanin" pitchFamily="2" charset="-78"/>
              </a:rPr>
              <a:t>راه رفتن </a:t>
            </a:r>
            <a:r>
              <a:rPr lang="fa-IR" b="1" dirty="0">
                <a:ea typeface="Arial"/>
                <a:cs typeface="B Nazanin" pitchFamily="2" charset="-78"/>
              </a:rPr>
              <a:t>گرفته شده</a:t>
            </a:r>
            <a:r>
              <a:rPr lang="ar-SA" b="1" dirty="0">
                <a:ea typeface="Arial"/>
                <a:cs typeface="B Nazanin" pitchFamily="2" charset="-78"/>
              </a:rPr>
              <a:t>.</a:t>
            </a:r>
            <a:r>
              <a:rPr lang="fa-IR" b="1" dirty="0">
                <a:ea typeface="Arial"/>
                <a:cs typeface="B Nazanin" pitchFamily="2" charset="-78"/>
              </a:rPr>
              <a:t>راه رفتنی که به قصد تفریح باشد</a:t>
            </a:r>
            <a:r>
              <a:rPr lang="ar-SA" b="1" dirty="0">
                <a:ea typeface="Arial"/>
                <a:cs typeface="B Nazanin" pitchFamily="2" charset="-78"/>
              </a:rPr>
              <a:t>.</a:t>
            </a:r>
            <a:endParaRPr lang="en-US" b="1" dirty="0">
              <a:ea typeface="Arial"/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549173"/>
            <a:ext cx="4038600" cy="1366528"/>
          </a:xfrm>
          <a:prstGeom prst="rect">
            <a:avLst/>
          </a:prstGeom>
          <a:solidFill>
            <a:srgbClr val="FFCC00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 smtClean="0">
                <a:ea typeface="Arial"/>
                <a:cs typeface="B Nazanin" pitchFamily="2" charset="-78"/>
              </a:rPr>
              <a:t>واژه </a:t>
            </a:r>
            <a:r>
              <a:rPr lang="ar-SA" b="1" dirty="0">
                <a:ea typeface="Arial"/>
                <a:cs typeface="B Nazanin" pitchFamily="2" charset="-78"/>
              </a:rPr>
              <a:t>"</a:t>
            </a:r>
            <a:r>
              <a:rPr lang="fa-IR" b="1" dirty="0">
                <a:ea typeface="Arial"/>
                <a:cs typeface="B Nazanin" pitchFamily="2" charset="-78"/>
              </a:rPr>
              <a:t>صحرا</a:t>
            </a:r>
            <a:r>
              <a:rPr lang="ar-SA" b="1" dirty="0">
                <a:ea typeface="Arial"/>
                <a:cs typeface="B Nazanin" pitchFamily="2" charset="-78"/>
              </a:rPr>
              <a:t>"  </a:t>
            </a:r>
            <a:r>
              <a:rPr lang="fa-IR" b="1" dirty="0">
                <a:ea typeface="Arial"/>
                <a:cs typeface="B Nazanin" pitchFamily="2" charset="-78"/>
              </a:rPr>
              <a:t>در این درس به معنای</a:t>
            </a:r>
            <a:r>
              <a:rPr lang="ar-SA" b="1" dirty="0">
                <a:ea typeface="Arial"/>
                <a:cs typeface="B Nazanin" pitchFamily="2" charset="-78"/>
              </a:rPr>
              <a:t>"</a:t>
            </a:r>
            <a:r>
              <a:rPr lang="fa-IR" b="1" dirty="0">
                <a:ea typeface="Arial"/>
                <a:cs typeface="B Nazanin" pitchFamily="2" charset="-78"/>
              </a:rPr>
              <a:t>دشت و جایی بیرون از شهر با پوشش گیاهی</a:t>
            </a:r>
            <a:r>
              <a:rPr lang="ar-SA" b="1" dirty="0">
                <a:ea typeface="Arial"/>
                <a:cs typeface="B Nazanin" pitchFamily="2" charset="-78"/>
              </a:rPr>
              <a:t>" </a:t>
            </a:r>
            <a:r>
              <a:rPr lang="fa-IR" b="1" dirty="0">
                <a:ea typeface="Arial"/>
                <a:cs typeface="B Nazanin" pitchFamily="2" charset="-78"/>
              </a:rPr>
              <a:t>به کار رفته و معنای آن  با معنایی که مثلا در ترکیب</a:t>
            </a:r>
            <a:r>
              <a:rPr lang="ar-SA" b="1" dirty="0">
                <a:ea typeface="Arial"/>
                <a:cs typeface="B Nazanin" pitchFamily="2" charset="-78"/>
              </a:rPr>
              <a:t>"</a:t>
            </a:r>
            <a:r>
              <a:rPr lang="fa-IR" b="1" dirty="0">
                <a:ea typeface="Arial"/>
                <a:cs typeface="B Nazanin" pitchFamily="2" charset="-78"/>
              </a:rPr>
              <a:t>صحرای آفریقا</a:t>
            </a:r>
            <a:r>
              <a:rPr lang="ar-SA" b="1" dirty="0">
                <a:ea typeface="Arial"/>
                <a:cs typeface="B Nazanin" pitchFamily="2" charset="-78"/>
              </a:rPr>
              <a:t>" </a:t>
            </a:r>
            <a:r>
              <a:rPr lang="fa-IR" b="1" dirty="0">
                <a:ea typeface="Arial"/>
                <a:cs typeface="B Nazanin" pitchFamily="2" charset="-78"/>
              </a:rPr>
              <a:t>به کار می رود،کاملا متفاوت است</a:t>
            </a:r>
            <a:r>
              <a:rPr lang="ar-SA" b="1" dirty="0">
                <a:ea typeface="Arial"/>
                <a:cs typeface="B Nazanin" pitchFamily="2" charset="-78"/>
              </a:rPr>
              <a:t>.</a:t>
            </a:r>
            <a:endParaRPr lang="en-US" b="1" dirty="0">
              <a:ea typeface="Arial"/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2895600"/>
            <a:ext cx="3810000" cy="3914918"/>
          </a:xfrm>
          <a:prstGeom prst="rect">
            <a:avLst/>
          </a:prstGeom>
          <a:solidFill>
            <a:srgbClr val="FF6600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آرایه ها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۱</a:t>
            </a: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تناسب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صحرا،باغبان،کاشتن،نهال،درخت و میوه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۲</a:t>
            </a: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اضافه تشبیهی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درخت اعمال نیک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۳</a:t>
            </a: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تضاد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کهنسالی و فرتوتی با جوانی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۴</a:t>
            </a: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کنایه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سرگرم بودن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مشغول بودن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پیشه کردن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راه و رسم خود قرار دادن،مهم شمردن انجام کاری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دست برداشتن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رها کردن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درخت اعمال نیک در بهشت نشاندن</a:t>
            </a:r>
            <a:r>
              <a:rPr lang="ar-SA" b="1" dirty="0">
                <a:ea typeface="Arial"/>
                <a:cs typeface="B Nazanin" pitchFamily="2" charset="-78"/>
              </a:rPr>
              <a:t>: </a:t>
            </a:r>
            <a:r>
              <a:rPr lang="fa-IR" b="1" dirty="0">
                <a:ea typeface="Arial"/>
                <a:cs typeface="B Nazanin" pitchFamily="2" charset="-78"/>
              </a:rPr>
              <a:t>به دنبال ثواب و سعادت آخرت بودن</a:t>
            </a:r>
            <a:endParaRPr lang="en-US" b="1" dirty="0">
              <a:ea typeface="Arial"/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1000" y="5062073"/>
            <a:ext cx="4572000" cy="1643527"/>
          </a:xfrm>
          <a:prstGeom prst="rect">
            <a:avLst/>
          </a:prstGeom>
          <a:solidFill>
            <a:srgbClr val="FF5050"/>
          </a:solidFill>
        </p:spPr>
        <p:txBody>
          <a:bodyPr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پرسش های انکاری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۱</a:t>
            </a: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چه جای این حرص و هوس باطل است؟ منظور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جای این حرص و هوس باطل نیست</a:t>
            </a:r>
            <a:r>
              <a:rPr lang="ar-SA" b="1" dirty="0">
                <a:ea typeface="Arial"/>
                <a:cs typeface="B Nazanin" pitchFamily="2" charset="-78"/>
              </a:rPr>
              <a:t>.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۲</a:t>
            </a: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میوه آن کجا توانی خورد؟ منظور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/>
            <a:r>
              <a:rPr lang="fa-IR" b="1" dirty="0">
                <a:ea typeface="Arial"/>
                <a:cs typeface="B Nazanin" pitchFamily="2" charset="-78"/>
              </a:rPr>
              <a:t>میوه آن را نمی توانی بخوری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r" rtl="1"/>
            <a:r>
              <a:rPr lang="fa-IR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بررسی متن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9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خوانش و بررسی متن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355" y="914400"/>
            <a:ext cx="7999245" cy="3581400"/>
          </a:xfrm>
        </p:spPr>
      </p:pic>
      <p:sp>
        <p:nvSpPr>
          <p:cNvPr id="5" name="TextBox 4"/>
          <p:cNvSpPr txBox="1"/>
          <p:nvPr/>
        </p:nvSpPr>
        <p:spPr>
          <a:xfrm>
            <a:off x="4495800" y="4572000"/>
            <a:ext cx="4114800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نوجوانی تولد دوباره است : تشبیه اسنادی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4953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مرحله ی پرتب و تاب : ترکیب وصفی- پرتب و تاب کنایه از اضطراب و تشویش بسیار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5421868"/>
            <a:ext cx="60198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نیاز مند دو چشم دیگر بودن : کنایه از نیاز به توجه و مراقبت داشتن است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879068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دیگران زبان نقد هستند یا دیگران پنجره هایی هستند : دو تشبیه است 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23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r>
              <a:rPr lang="fa-I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خوش دل باشید و سلامت</a:t>
            </a:r>
          </a:p>
          <a:p>
            <a:pPr algn="ctr" rtl="1"/>
            <a:endParaRPr lang="fa-IR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 rtl="1"/>
            <a:endParaRPr lang="fa-IR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algn="ctr" rtl="1"/>
            <a:endParaRPr lang="fa-IR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  <a:p>
            <a:pPr rtl="1"/>
            <a:r>
              <a:rPr lang="fa-I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پایان</a:t>
            </a:r>
          </a:p>
        </p:txBody>
      </p:sp>
    </p:spTree>
    <p:extLst>
      <p:ext uri="{BB962C8B-B14F-4D97-AF65-F5344CB8AC3E}">
        <p14:creationId xmlns:p14="http://schemas.microsoft.com/office/powerpoint/2010/main" xmlns="" val="8933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914400"/>
            <a:ext cx="8525380" cy="3877469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خوانش و بررسی متن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4964668"/>
            <a:ext cx="4419600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شکوفایی : منظور رشد و شناخت خود و توانمندی ها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5421868"/>
            <a:ext cx="41148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آن ها مثل آیینه اند : تشبیه دارد 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5879068"/>
            <a:ext cx="4114800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پیش چشم آوردن : کنایه از نشان دادن است 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6301632"/>
            <a:ext cx="5791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بی صدا و بی هیاهو گفتن : کنایه از افشا نکردن جلوی دیگران است .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976336"/>
            <a:ext cx="41148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آیینه شکستن : کنایه از انتقاد پذیر نبودن است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421868"/>
            <a:ext cx="4114800" cy="36933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گامی فراتر رفتن : کنایه از رشد کردن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3994970"/>
            <a:ext cx="4565072" cy="69403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dirty="0">
                <a:ea typeface="Arial"/>
                <a:cs typeface="B Titr" pitchFamily="2" charset="-78"/>
              </a:rPr>
              <a:t>پیام درس</a:t>
            </a:r>
            <a:r>
              <a:rPr lang="ar-SA" dirty="0">
                <a:ea typeface="Arial"/>
                <a:cs typeface="B Titr" pitchFamily="2" charset="-78"/>
              </a:rPr>
              <a:t>:</a:t>
            </a:r>
            <a:endParaRPr lang="en-US" dirty="0">
              <a:ea typeface="Arial"/>
              <a:cs typeface="B Titr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1600" dirty="0">
                <a:ea typeface="Arial"/>
                <a:cs typeface="B Titr" pitchFamily="2" charset="-78"/>
              </a:rPr>
              <a:t>بخش نثر</a:t>
            </a:r>
            <a:r>
              <a:rPr lang="ar-SA" sz="1600" dirty="0" smtClean="0">
                <a:ea typeface="Arial"/>
                <a:cs typeface="B Titr" pitchFamily="2" charset="-78"/>
              </a:rPr>
              <a:t>:</a:t>
            </a:r>
            <a:r>
              <a:rPr lang="fa-IR" sz="1600" dirty="0" smtClean="0">
                <a:ea typeface="Arial"/>
                <a:cs typeface="B Titr" pitchFamily="2" charset="-78"/>
              </a:rPr>
              <a:t>   تاکید </a:t>
            </a:r>
            <a:r>
              <a:rPr lang="fa-IR" sz="1600" dirty="0">
                <a:ea typeface="Arial"/>
                <a:cs typeface="B Titr" pitchFamily="2" charset="-78"/>
              </a:rPr>
              <a:t>بر نقدپذیری و اهمیت شناخت دوست خوب</a:t>
            </a:r>
            <a:endParaRPr lang="en-US" sz="1600" dirty="0">
              <a:ea typeface="Arial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31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بررسی بیت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84"/>
          <a:stretch/>
        </p:blipFill>
        <p:spPr>
          <a:xfrm>
            <a:off x="152400" y="228600"/>
            <a:ext cx="1981200" cy="61722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990600"/>
            <a:ext cx="6877050" cy="794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286000" y="1868826"/>
            <a:ext cx="6629399" cy="136652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دستور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بیت سه جمله دارد</a:t>
            </a:r>
            <a:r>
              <a:rPr lang="ar-SA" b="1" dirty="0" smtClean="0">
                <a:ea typeface="Arial"/>
                <a:cs typeface="B Nazanin" pitchFamily="2" charset="-78"/>
              </a:rPr>
              <a:t>:</a:t>
            </a:r>
            <a:r>
              <a:rPr lang="fa-IR" b="1" dirty="0" smtClean="0">
                <a:ea typeface="Arial"/>
                <a:cs typeface="B Nazanin" pitchFamily="2" charset="-78"/>
              </a:rPr>
              <a:t> جمله </a:t>
            </a:r>
            <a:r>
              <a:rPr lang="fa-IR" b="1" dirty="0">
                <a:ea typeface="Arial"/>
                <a:cs typeface="B Nazanin" pitchFamily="2" charset="-78"/>
              </a:rPr>
              <a:t>اول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سه جزئی با مفعول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 smtClean="0">
                <a:ea typeface="Arial"/>
                <a:cs typeface="B Nazanin" pitchFamily="2" charset="-78"/>
              </a:rPr>
              <a:t>بنمود</a:t>
            </a:r>
            <a:r>
              <a:rPr lang="ar-SA" b="1" dirty="0">
                <a:ea typeface="Arial"/>
                <a:cs typeface="B Nazanin" pitchFamily="2" charset="-78"/>
              </a:rPr>
              <a:t>: </a:t>
            </a:r>
            <a:r>
              <a:rPr lang="fa-IR" b="1" dirty="0">
                <a:ea typeface="Arial"/>
                <a:cs typeface="B Nazanin" pitchFamily="2" charset="-78"/>
              </a:rPr>
              <a:t>فعل ماضی ساده</a:t>
            </a:r>
            <a:r>
              <a:rPr lang="ar-SA" b="1" dirty="0">
                <a:ea typeface="Arial"/>
                <a:cs typeface="B Nazanin" pitchFamily="2" charset="-78"/>
              </a:rPr>
              <a:t>(</a:t>
            </a:r>
            <a:r>
              <a:rPr lang="fa-IR" b="1" dirty="0">
                <a:ea typeface="Arial"/>
                <a:cs typeface="B Nazanin" pitchFamily="2" charset="-78"/>
              </a:rPr>
              <a:t>مطلق</a:t>
            </a:r>
            <a:r>
              <a:rPr lang="ar-SA" b="1" dirty="0">
                <a:ea typeface="Arial"/>
                <a:cs typeface="B Nazanin" pitchFamily="2" charset="-78"/>
              </a:rPr>
              <a:t>)/</a:t>
            </a:r>
            <a:r>
              <a:rPr lang="fa-IR" b="1" dirty="0">
                <a:ea typeface="Arial"/>
                <a:cs typeface="B Nazanin" pitchFamily="2" charset="-78"/>
              </a:rPr>
              <a:t>آینه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نهاد</a:t>
            </a:r>
            <a:r>
              <a:rPr lang="ar-SA" b="1" dirty="0">
                <a:ea typeface="Arial"/>
                <a:cs typeface="B Nazanin" pitchFamily="2" charset="-78"/>
              </a:rPr>
              <a:t>/</a:t>
            </a:r>
            <a:r>
              <a:rPr lang="fa-IR" b="1" dirty="0">
                <a:ea typeface="Arial"/>
                <a:cs typeface="B Nazanin" pitchFamily="2" charset="-78"/>
              </a:rPr>
              <a:t>نقش تو</a:t>
            </a:r>
            <a:r>
              <a:rPr lang="ar-SA" b="1" dirty="0">
                <a:ea typeface="Arial"/>
                <a:cs typeface="B Nazanin" pitchFamily="2" charset="-78"/>
              </a:rPr>
              <a:t>: </a:t>
            </a:r>
            <a:r>
              <a:rPr lang="fa-IR" b="1" dirty="0">
                <a:ea typeface="Arial"/>
                <a:cs typeface="B Nazanin" pitchFamily="2" charset="-78"/>
              </a:rPr>
              <a:t>مفعول</a:t>
            </a:r>
            <a:r>
              <a:rPr lang="ar-SA" b="1" dirty="0">
                <a:ea typeface="Arial"/>
                <a:cs typeface="B Nazanin" pitchFamily="2" charset="-78"/>
              </a:rPr>
              <a:t>/</a:t>
            </a:r>
            <a:r>
              <a:rPr lang="fa-IR" b="1" dirty="0">
                <a:ea typeface="Arial"/>
                <a:cs typeface="B Nazanin" pitchFamily="2" charset="-78"/>
              </a:rPr>
              <a:t>راست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قید</a:t>
            </a:r>
            <a:r>
              <a:rPr lang="ar-SA" b="1" dirty="0">
                <a:ea typeface="Arial"/>
                <a:cs typeface="B Nazanin" pitchFamily="2" charset="-78"/>
              </a:rPr>
              <a:t>/</a:t>
            </a:r>
            <a:r>
              <a:rPr lang="fa-IR" b="1" dirty="0">
                <a:ea typeface="Arial"/>
                <a:cs typeface="B Nazanin" pitchFamily="2" charset="-78"/>
              </a:rPr>
              <a:t>چون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حرف ربط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 smtClean="0">
                <a:ea typeface="Arial"/>
                <a:cs typeface="B Nazanin" pitchFamily="2" charset="-78"/>
              </a:rPr>
              <a:t>جمله </a:t>
            </a:r>
            <a:r>
              <a:rPr lang="fa-IR" b="1" dirty="0">
                <a:ea typeface="Arial"/>
                <a:cs typeface="B Nazanin" pitchFamily="2" charset="-78"/>
              </a:rPr>
              <a:t>دوم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سه جزئی با </a:t>
            </a:r>
            <a:r>
              <a:rPr lang="fa-IR" b="1" dirty="0" smtClean="0">
                <a:ea typeface="Arial"/>
                <a:cs typeface="B Nazanin" pitchFamily="2" charset="-78"/>
              </a:rPr>
              <a:t>مفعول : شکن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فعل امر</a:t>
            </a:r>
            <a:r>
              <a:rPr lang="ar-SA" b="1" dirty="0">
                <a:ea typeface="Arial"/>
                <a:cs typeface="B Nazanin" pitchFamily="2" charset="-78"/>
              </a:rPr>
              <a:t>/</a:t>
            </a:r>
            <a:r>
              <a:rPr lang="fa-IR" b="1" dirty="0">
                <a:ea typeface="Arial"/>
                <a:cs typeface="B Nazanin" pitchFamily="2" charset="-78"/>
              </a:rPr>
              <a:t>تو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نهاد محذوف</a:t>
            </a:r>
            <a:r>
              <a:rPr lang="ar-SA" b="1" dirty="0">
                <a:ea typeface="Arial"/>
                <a:cs typeface="B Nazanin" pitchFamily="2" charset="-78"/>
              </a:rPr>
              <a:t>/</a:t>
            </a:r>
            <a:r>
              <a:rPr lang="fa-IR" b="1" dirty="0">
                <a:ea typeface="Arial"/>
                <a:cs typeface="B Nazanin" pitchFamily="2" charset="-78"/>
              </a:rPr>
              <a:t>خود</a:t>
            </a:r>
            <a:r>
              <a:rPr lang="ar-SA" b="1" dirty="0">
                <a:ea typeface="Arial"/>
                <a:cs typeface="B Nazanin" pitchFamily="2" charset="-78"/>
              </a:rPr>
              <a:t>: </a:t>
            </a:r>
            <a:r>
              <a:rPr lang="fa-IR" b="1" dirty="0">
                <a:ea typeface="Arial"/>
                <a:cs typeface="B Nazanin" pitchFamily="2" charset="-78"/>
              </a:rPr>
              <a:t>مفعول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جمله سوم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سه جزئی با </a:t>
            </a:r>
            <a:r>
              <a:rPr lang="fa-IR" b="1" dirty="0" smtClean="0">
                <a:ea typeface="Arial"/>
                <a:cs typeface="B Nazanin" pitchFamily="2" charset="-78"/>
              </a:rPr>
              <a:t>مسند : است</a:t>
            </a:r>
            <a:r>
              <a:rPr lang="ar-SA" b="1" dirty="0">
                <a:ea typeface="Arial"/>
                <a:cs typeface="B Nazanin" pitchFamily="2" charset="-78"/>
              </a:rPr>
              <a:t>: </a:t>
            </a:r>
            <a:r>
              <a:rPr lang="fa-IR" b="1" dirty="0">
                <a:ea typeface="Arial"/>
                <a:cs typeface="B Nazanin" pitchFamily="2" charset="-78"/>
              </a:rPr>
              <a:t>مضارع اخباری</a:t>
            </a:r>
            <a:r>
              <a:rPr lang="ar-SA" b="1" dirty="0">
                <a:ea typeface="Arial"/>
                <a:cs typeface="B Nazanin" pitchFamily="2" charset="-78"/>
              </a:rPr>
              <a:t>/</a:t>
            </a:r>
            <a:r>
              <a:rPr lang="fa-IR" b="1" dirty="0">
                <a:ea typeface="Arial"/>
                <a:cs typeface="B Nazanin" pitchFamily="2" charset="-78"/>
              </a:rPr>
              <a:t>آیینه شکستن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نهاد</a:t>
            </a:r>
            <a:r>
              <a:rPr lang="ar-SA" b="1" dirty="0">
                <a:ea typeface="Arial"/>
                <a:cs typeface="B Nazanin" pitchFamily="2" charset="-78"/>
              </a:rPr>
              <a:t>/</a:t>
            </a:r>
            <a:r>
              <a:rPr lang="fa-IR" b="1" dirty="0">
                <a:ea typeface="Arial"/>
                <a:cs typeface="B Nazanin" pitchFamily="2" charset="-78"/>
              </a:rPr>
              <a:t>خطا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 smtClean="0">
                <a:ea typeface="Arial"/>
                <a:cs typeface="B Nazanin" pitchFamily="2" charset="-78"/>
              </a:rPr>
              <a:t>مسند</a:t>
            </a:r>
            <a:endParaRPr lang="en-US" b="1" dirty="0">
              <a:ea typeface="Arial"/>
              <a:cs typeface="B Nazanin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3379077"/>
            <a:ext cx="5714998" cy="2322174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آرایه های ادبی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۱</a:t>
            </a: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تناسب</a:t>
            </a:r>
            <a:r>
              <a:rPr lang="ar-SA" b="1" dirty="0">
                <a:ea typeface="Arial"/>
                <a:cs typeface="B Nazanin" pitchFamily="2" charset="-78"/>
              </a:rPr>
              <a:t>(</a:t>
            </a:r>
            <a:r>
              <a:rPr lang="fa-IR" b="1" dirty="0">
                <a:ea typeface="Arial"/>
                <a:cs typeface="B Nazanin" pitchFamily="2" charset="-78"/>
              </a:rPr>
              <a:t>مراعات نظیر</a:t>
            </a:r>
            <a:r>
              <a:rPr lang="ar-SA" b="1" dirty="0">
                <a:ea typeface="Arial"/>
                <a:cs typeface="B Nazanin" pitchFamily="2" charset="-78"/>
              </a:rPr>
              <a:t>):</a:t>
            </a:r>
            <a:r>
              <a:rPr lang="fa-IR" b="1" dirty="0">
                <a:ea typeface="Arial"/>
                <a:cs typeface="B Nazanin" pitchFamily="2" charset="-78"/>
              </a:rPr>
              <a:t>آینه و نقش و نمودن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۲</a:t>
            </a: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کنایه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خود شکستن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ترک غرور و خودبینی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۳</a:t>
            </a: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تکرار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آینه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۴</a:t>
            </a: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تضاد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راست و خطا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۵</a:t>
            </a: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نماد</a:t>
            </a:r>
            <a:r>
              <a:rPr lang="ar-SA" b="1" dirty="0">
                <a:ea typeface="Arial"/>
                <a:cs typeface="B Nazanin" pitchFamily="2" charset="-78"/>
              </a:rPr>
              <a:t>: </a:t>
            </a:r>
            <a:r>
              <a:rPr lang="fa-IR" b="1" dirty="0">
                <a:ea typeface="Arial"/>
                <a:cs typeface="B Nazanin" pitchFamily="2" charset="-78"/>
              </a:rPr>
              <a:t>آینه </a:t>
            </a:r>
            <a:r>
              <a:rPr lang="ar-SA" b="1" dirty="0">
                <a:ea typeface="Arial"/>
                <a:cs typeface="B Nazanin" pitchFamily="2" charset="-78"/>
              </a:rPr>
              <a:t>(</a:t>
            </a:r>
            <a:r>
              <a:rPr lang="fa-IR" b="1" dirty="0">
                <a:ea typeface="Arial"/>
                <a:cs typeface="B Nazanin" pitchFamily="2" charset="-78"/>
              </a:rPr>
              <a:t>نماد صداقت و پاکی</a:t>
            </a:r>
            <a:r>
              <a:rPr lang="ar-SA" b="1" dirty="0">
                <a:ea typeface="Arial"/>
                <a:cs typeface="B Nazanin" pitchFamily="2" charset="-78"/>
              </a:rPr>
              <a:t>)</a:t>
            </a:r>
            <a:endParaRPr lang="en-US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b="1" dirty="0">
                <a:ea typeface="Arial"/>
                <a:cs typeface="B Nazanin" pitchFamily="2" charset="-78"/>
              </a:rPr>
              <a:t>همچنین </a:t>
            </a:r>
            <a:r>
              <a:rPr lang="ar-SA" b="1" dirty="0" smtClean="0">
                <a:ea typeface="Arial"/>
                <a:cs typeface="B Nazanin" pitchFamily="2" charset="-78"/>
              </a:rPr>
              <a:t>“</a:t>
            </a:r>
            <a:r>
              <a:rPr lang="fa-IR" b="1" dirty="0">
                <a:ea typeface="Arial"/>
                <a:cs typeface="B Nazanin" pitchFamily="2" charset="-78"/>
              </a:rPr>
              <a:t>آ</a:t>
            </a:r>
            <a:r>
              <a:rPr lang="fa-IR" b="1" dirty="0" smtClean="0">
                <a:ea typeface="Arial"/>
                <a:cs typeface="B Nazanin" pitchFamily="2" charset="-78"/>
              </a:rPr>
              <a:t>ینه</a:t>
            </a:r>
            <a:r>
              <a:rPr lang="ar-SA" b="1" dirty="0">
                <a:ea typeface="Arial"/>
                <a:cs typeface="B Nazanin" pitchFamily="2" charset="-78"/>
              </a:rPr>
              <a:t>" </a:t>
            </a:r>
            <a:r>
              <a:rPr lang="fa-IR" b="1" dirty="0">
                <a:ea typeface="Arial"/>
                <a:cs typeface="B Nazanin" pitchFamily="2" charset="-78"/>
              </a:rPr>
              <a:t>می تواند استعاره مصرحه</a:t>
            </a:r>
            <a:r>
              <a:rPr lang="ar-SA" b="1" dirty="0">
                <a:ea typeface="Arial"/>
                <a:cs typeface="B Nazanin" pitchFamily="2" charset="-78"/>
              </a:rPr>
              <a:t>(</a:t>
            </a:r>
            <a:r>
              <a:rPr lang="fa-IR" b="1" dirty="0">
                <a:ea typeface="Arial"/>
                <a:cs typeface="B Nazanin" pitchFamily="2" charset="-78"/>
              </a:rPr>
              <a:t>آشکار</a:t>
            </a:r>
            <a:r>
              <a:rPr lang="ar-SA" b="1" dirty="0">
                <a:ea typeface="Arial"/>
                <a:cs typeface="B Nazanin" pitchFamily="2" charset="-78"/>
              </a:rPr>
              <a:t>) </a:t>
            </a:r>
            <a:r>
              <a:rPr lang="fa-IR" b="1" dirty="0">
                <a:ea typeface="Arial"/>
                <a:cs typeface="B Nazanin" pitchFamily="2" charset="-78"/>
              </a:rPr>
              <a:t>از </a:t>
            </a:r>
            <a:r>
              <a:rPr lang="ar-SA" b="1" dirty="0">
                <a:ea typeface="Arial"/>
                <a:cs typeface="B Nazanin" pitchFamily="2" charset="-78"/>
              </a:rPr>
              <a:t>"</a:t>
            </a:r>
            <a:r>
              <a:rPr lang="fa-IR" b="1" dirty="0">
                <a:ea typeface="Arial"/>
                <a:cs typeface="B Nazanin" pitchFamily="2" charset="-78"/>
              </a:rPr>
              <a:t>دوست</a:t>
            </a:r>
            <a:r>
              <a:rPr lang="ar-SA" b="1" dirty="0">
                <a:ea typeface="Arial"/>
                <a:cs typeface="B Nazanin" pitchFamily="2" charset="-78"/>
              </a:rPr>
              <a:t>"</a:t>
            </a:r>
            <a:r>
              <a:rPr lang="fa-IR" b="1" dirty="0">
                <a:ea typeface="Arial"/>
                <a:cs typeface="B Nazanin" pitchFamily="2" charset="-78"/>
              </a:rPr>
              <a:t>باشد</a:t>
            </a:r>
            <a:r>
              <a:rPr lang="ar-SA" b="1" dirty="0">
                <a:ea typeface="Arial"/>
                <a:cs typeface="B Nazanin" pitchFamily="2" charset="-78"/>
              </a:rPr>
              <a:t>.</a:t>
            </a:r>
            <a:endParaRPr lang="en-US" b="1" dirty="0">
              <a:ea typeface="Arial"/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6131" y="5867400"/>
            <a:ext cx="4349268" cy="369332"/>
          </a:xfrm>
          <a:prstGeom prst="rect">
            <a:avLst/>
          </a:prstGeom>
          <a:solidFill>
            <a:srgbClr val="33CC33"/>
          </a:solidFill>
        </p:spPr>
        <p:txBody>
          <a:bodyPr wrap="none">
            <a:spAutoFit/>
          </a:bodyPr>
          <a:lstStyle/>
          <a:p>
            <a:pPr algn="r" rtl="1"/>
            <a:r>
              <a:rPr lang="fa-IR" b="1" dirty="0">
                <a:ea typeface="Arial"/>
                <a:cs typeface="B Nazanin" pitchFamily="2" charset="-78"/>
              </a:rPr>
              <a:t>پیام ومفهوم</a:t>
            </a:r>
            <a:r>
              <a:rPr lang="ar-SA" b="1" dirty="0">
                <a:ea typeface="Arial"/>
                <a:cs typeface="B Nazanin" pitchFamily="2" charset="-78"/>
              </a:rPr>
              <a:t>:</a:t>
            </a:r>
            <a:r>
              <a:rPr lang="fa-IR" b="1" dirty="0">
                <a:ea typeface="Arial"/>
                <a:cs typeface="B Nazanin" pitchFamily="2" charset="-78"/>
              </a:rPr>
              <a:t>۱</a:t>
            </a: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انتقاد پذیری  ۲</a:t>
            </a:r>
            <a:r>
              <a:rPr lang="ar-SA" b="1" dirty="0">
                <a:ea typeface="Arial"/>
                <a:cs typeface="B Nazanin" pitchFamily="2" charset="-78"/>
              </a:rPr>
              <a:t>-</a:t>
            </a:r>
            <a:r>
              <a:rPr lang="fa-IR" b="1" dirty="0">
                <a:ea typeface="Arial"/>
                <a:cs typeface="B Nazanin" pitchFamily="2" charset="-78"/>
              </a:rPr>
              <a:t>ترک غرور و خودبینی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0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B Titr" pitchFamily="2" charset="-78"/>
              </a:rPr>
              <a:t>کاربرد</a:t>
            </a:r>
            <a:r>
              <a:rPr lang="ar-S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B Titr" pitchFamily="2" charset="-78"/>
              </a:rPr>
              <a:t>"</a:t>
            </a:r>
            <a:r>
              <a:rPr lang="fa-I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B Titr" pitchFamily="2" charset="-78"/>
              </a:rPr>
              <a:t>چو</a:t>
            </a:r>
            <a:r>
              <a:rPr lang="ar-S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B Titr" pitchFamily="2" charset="-78"/>
              </a:rPr>
              <a:t>(</a:t>
            </a:r>
            <a:r>
              <a:rPr lang="fa-I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B Titr" pitchFamily="2" charset="-78"/>
              </a:rPr>
              <a:t>چون</a:t>
            </a:r>
            <a:r>
              <a:rPr lang="ar-SA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B Titr" pitchFamily="2" charset="-78"/>
              </a:rPr>
              <a:t>)" </a:t>
            </a:r>
            <a:r>
              <a:rPr lang="fa-IR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B Titr" pitchFamily="2" charset="-78"/>
              </a:rPr>
              <a:t>در جمله سه گونه است</a:t>
            </a:r>
            <a:r>
              <a:rPr lang="ar-S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B Titr" pitchFamily="2" charset="-78"/>
              </a:rPr>
              <a:t>: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1143000"/>
            <a:ext cx="5029200" cy="80021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ا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حرف اضافه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به معنی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مثل و مانند و ازقبیلِ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باشد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گه جنگ چون آب و چون آتش است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3745" y="2133600"/>
            <a:ext cx="5029200" cy="80021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۲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قید 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به معنی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چگونه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باشد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هر یکی را بیاموخته غذای خویش چون به دست آورد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" y="3200400"/>
            <a:ext cx="8549640" cy="2215991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۳</a:t>
            </a:r>
            <a:r>
              <a:rPr lang="ar-SA" sz="2000" b="1" dirty="0">
                <a:ea typeface="Arial"/>
                <a:cs typeface="B Nazanin" pitchFamily="2" charset="-78"/>
              </a:rPr>
              <a:t>-</a:t>
            </a:r>
            <a:r>
              <a:rPr lang="fa-IR" sz="2000" b="1" dirty="0">
                <a:ea typeface="Arial"/>
                <a:cs typeface="B Nazanin" pitchFamily="2" charset="-78"/>
              </a:rPr>
              <a:t>حرف ربط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در صورتی که نه حرف اضافه باشد و نه قید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در این صورت گاهی برای بیان علت</a:t>
            </a:r>
            <a:r>
              <a:rPr lang="ar-SA" sz="2000" b="1" dirty="0">
                <a:ea typeface="Arial"/>
                <a:cs typeface="B Nazanin" pitchFamily="2" charset="-78"/>
              </a:rPr>
              <a:t>(</a:t>
            </a:r>
            <a:r>
              <a:rPr lang="fa-IR" sz="2000" b="1" dirty="0">
                <a:ea typeface="Arial"/>
                <a:cs typeface="B Nazanin" pitchFamily="2" charset="-78"/>
              </a:rPr>
              <a:t>به معنی زیرا</a:t>
            </a:r>
            <a:r>
              <a:rPr lang="ar-SA" sz="2000" b="1" dirty="0">
                <a:ea typeface="Arial"/>
                <a:cs typeface="B Nazanin" pitchFamily="2" charset="-78"/>
              </a:rPr>
              <a:t>) </a:t>
            </a:r>
            <a:r>
              <a:rPr lang="fa-IR" sz="2000" b="1" dirty="0">
                <a:ea typeface="Arial"/>
                <a:cs typeface="B Nazanin" pitchFamily="2" charset="-78"/>
              </a:rPr>
              <a:t>و گاهی به معنای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اگر</a:t>
            </a:r>
            <a:r>
              <a:rPr lang="ar-SA" sz="2000" b="1" dirty="0">
                <a:ea typeface="Arial"/>
                <a:cs typeface="B Nazanin" pitchFamily="2" charset="-78"/>
              </a:rPr>
              <a:t>" </a:t>
            </a:r>
            <a:r>
              <a:rPr lang="fa-IR" sz="2000" b="1" dirty="0">
                <a:ea typeface="Arial"/>
                <a:cs typeface="B Nazanin" pitchFamily="2" charset="-78"/>
              </a:rPr>
              <a:t>و 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وقتی یا وقتی که</a:t>
            </a:r>
            <a:r>
              <a:rPr lang="ar-SA" sz="2000" b="1" dirty="0">
                <a:ea typeface="Arial"/>
                <a:cs typeface="B Nazanin" pitchFamily="2" charset="-78"/>
              </a:rPr>
              <a:t>"</a:t>
            </a:r>
            <a:r>
              <a:rPr lang="fa-IR" sz="2000" b="1" dirty="0">
                <a:ea typeface="Arial"/>
                <a:cs typeface="B Nazanin" pitchFamily="2" charset="-78"/>
              </a:rPr>
              <a:t>به کار می رود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بیان علت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چون گرسنه بود رمق راه رفتن نداشت</a:t>
            </a:r>
            <a:r>
              <a:rPr lang="ar-SA" sz="2000" b="1" dirty="0">
                <a:ea typeface="Arial"/>
                <a:cs typeface="B Nazanin" pitchFamily="2" charset="-78"/>
              </a:rPr>
              <a:t>.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اگر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چو ایران نباشد تن من مباد</a:t>
            </a:r>
            <a:r>
              <a:rPr lang="ar-SA" sz="2000" b="1" dirty="0">
                <a:ea typeface="Arial"/>
                <a:cs typeface="B Nazanin" pitchFamily="2" charset="-78"/>
              </a:rPr>
              <a:t>…</a:t>
            </a:r>
            <a:endParaRPr lang="en-US" sz="20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000" b="1" dirty="0">
                <a:ea typeface="Arial"/>
                <a:cs typeface="B Nazanin" pitchFamily="2" charset="-78"/>
              </a:rPr>
              <a:t>وقتی یا وقتی که</a:t>
            </a:r>
            <a:r>
              <a:rPr lang="ar-SA" sz="2000" b="1" dirty="0">
                <a:ea typeface="Arial"/>
                <a:cs typeface="B Nazanin" pitchFamily="2" charset="-78"/>
              </a:rPr>
              <a:t>:</a:t>
            </a:r>
            <a:r>
              <a:rPr lang="fa-IR" sz="2000" b="1" dirty="0">
                <a:ea typeface="Arial"/>
                <a:cs typeface="B Nazanin" pitchFamily="2" charset="-78"/>
              </a:rPr>
              <a:t>هر چه گویم عشق را شرح وبیان</a:t>
            </a:r>
            <a:r>
              <a:rPr lang="ar-SA" sz="2000" b="1" dirty="0">
                <a:ea typeface="Arial"/>
                <a:cs typeface="B Nazanin" pitchFamily="2" charset="-78"/>
              </a:rPr>
              <a:t>/</a:t>
            </a:r>
            <a:r>
              <a:rPr lang="fa-IR" sz="2000" b="1" dirty="0">
                <a:ea typeface="Arial"/>
                <a:cs typeface="B Nazanin" pitchFamily="2" charset="-78"/>
              </a:rPr>
              <a:t>چون به عشق آیم،خجل باشم از آن</a:t>
            </a:r>
            <a:endParaRPr lang="en-US" sz="2000" b="1" dirty="0">
              <a:ea typeface="Arial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400" b="1" dirty="0">
                <a:ea typeface="Arial"/>
                <a:cs typeface="B Nazanin" pitchFamily="2" charset="-78"/>
              </a:rPr>
              <a:t>این قطعه شعر تعلیمی، لحنی توصیفی</a:t>
            </a:r>
            <a:r>
              <a:rPr lang="ar-SA" sz="2400" b="1" dirty="0">
                <a:ea typeface="Arial"/>
                <a:cs typeface="B Nazanin" pitchFamily="2" charset="-78"/>
              </a:rPr>
              <a:t>- </a:t>
            </a:r>
            <a:r>
              <a:rPr lang="fa-IR" sz="2400" b="1" dirty="0">
                <a:ea typeface="Arial"/>
                <a:cs typeface="B Nazanin" pitchFamily="2" charset="-78"/>
              </a:rPr>
              <a:t>ترغیبی و اندرز‌گونه دارد</a:t>
            </a:r>
            <a:r>
              <a:rPr lang="ar-SA" sz="2400" b="1" dirty="0">
                <a:ea typeface="Arial"/>
                <a:cs typeface="B Nazanin" pitchFamily="2" charset="-78"/>
              </a:rPr>
              <a:t>. </a:t>
            </a:r>
            <a:r>
              <a:rPr lang="fa-IR" sz="2400" b="1" dirty="0">
                <a:ea typeface="Arial"/>
                <a:cs typeface="B Nazanin" pitchFamily="2" charset="-78"/>
              </a:rPr>
              <a:t>پروین اعتصامی در این قطعه شعر تلاش می‌کند جوان را </a:t>
            </a:r>
            <a:r>
              <a:rPr lang="ar-SA" sz="2400" b="1" dirty="0">
                <a:ea typeface="Arial"/>
                <a:cs typeface="B Nazanin" pitchFamily="2" charset="-78"/>
              </a:rPr>
              <a:t>-</a:t>
            </a:r>
            <a:r>
              <a:rPr lang="fa-IR" sz="2400" b="1" dirty="0">
                <a:ea typeface="Arial"/>
                <a:cs typeface="B Nazanin" pitchFamily="2" charset="-78"/>
              </a:rPr>
              <a:t>که ظاهراً شایستگی‌های جوانی خودش را درک نمی‌کند</a:t>
            </a:r>
            <a:r>
              <a:rPr lang="ar-SA" sz="2400" b="1" dirty="0">
                <a:ea typeface="Arial"/>
                <a:cs typeface="B Nazanin" pitchFamily="2" charset="-78"/>
              </a:rPr>
              <a:t>- </a:t>
            </a:r>
            <a:r>
              <a:rPr lang="fa-IR" sz="2400" b="1" dirty="0">
                <a:ea typeface="Arial"/>
                <a:cs typeface="B Nazanin" pitchFamily="2" charset="-78"/>
              </a:rPr>
              <a:t>برانگیزد تا به حقیقت جوانی دست یابد</a:t>
            </a:r>
            <a:r>
              <a:rPr lang="ar-SA" sz="2400" b="1" dirty="0">
                <a:ea typeface="Arial"/>
                <a:cs typeface="B Nazanin" pitchFamily="2" charset="-78"/>
              </a:rPr>
              <a:t>. </a:t>
            </a:r>
            <a:r>
              <a:rPr lang="fa-IR" sz="2400" b="1" dirty="0">
                <a:ea typeface="Arial"/>
                <a:cs typeface="B Nazanin" pitchFamily="2" charset="-78"/>
              </a:rPr>
              <a:t>آغاز قطعه </a:t>
            </a:r>
            <a:r>
              <a:rPr lang="ar-SA" sz="2400" b="1" dirty="0">
                <a:ea typeface="Arial"/>
                <a:cs typeface="B Nazanin" pitchFamily="2" charset="-78"/>
              </a:rPr>
              <a:t>«</a:t>
            </a:r>
            <a:r>
              <a:rPr lang="fa-IR" sz="2400" b="1" dirty="0">
                <a:ea typeface="Arial"/>
                <a:cs typeface="B Nazanin" pitchFamily="2" charset="-78"/>
              </a:rPr>
              <a:t>جوانی</a:t>
            </a:r>
            <a:r>
              <a:rPr lang="ar-SA" sz="2400" b="1" dirty="0">
                <a:ea typeface="Arial"/>
                <a:cs typeface="B Nazanin" pitchFamily="2" charset="-78"/>
              </a:rPr>
              <a:t>» </a:t>
            </a:r>
            <a:r>
              <a:rPr lang="fa-IR" sz="2400" b="1" dirty="0">
                <a:ea typeface="Arial"/>
                <a:cs typeface="B Nazanin" pitchFamily="2" charset="-78"/>
              </a:rPr>
              <a:t>به شایستگی با لحن توصیفی همراه است</a:t>
            </a:r>
            <a:r>
              <a:rPr lang="ar-SA" sz="2400" b="1" dirty="0">
                <a:ea typeface="Arial"/>
                <a:cs typeface="B Nazanin" pitchFamily="2" charset="-78"/>
              </a:rPr>
              <a:t>. </a:t>
            </a:r>
            <a:r>
              <a:rPr lang="fa-IR" sz="2400" b="1" dirty="0">
                <a:ea typeface="Arial"/>
                <a:cs typeface="B Nazanin" pitchFamily="2" charset="-78"/>
              </a:rPr>
              <a:t>در بیت دوم، شاعر با لحن پرسشی سخن می‌گوید و در ابیات پایانی، دوباره لحن تعلیمی و اندرز‌گونه را به‌کار می‌گیرد</a:t>
            </a:r>
            <a:r>
              <a:rPr lang="ar-SA" sz="2400" b="1" dirty="0">
                <a:ea typeface="Arial"/>
                <a:cs typeface="B Nazanin" pitchFamily="2" charset="-78"/>
              </a:rPr>
              <a:t>.</a:t>
            </a:r>
            <a:endParaRPr lang="en-US" sz="2400" b="1" dirty="0">
              <a:ea typeface="Arial"/>
              <a:cs typeface="B Nazanin" pitchFamily="2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fa-IR" sz="2400" b="1" dirty="0">
                <a:solidFill>
                  <a:srgbClr val="C00000"/>
                </a:solidFill>
                <a:ea typeface="Arial"/>
                <a:cs typeface="B Nazanin" pitchFamily="2" charset="-78"/>
              </a:rPr>
              <a:t>در مجموع، لحن پروین اعتصامی در این قطعه به مقتضای تعلیمی بودن قاطعانه است</a:t>
            </a:r>
            <a:r>
              <a:rPr lang="ar-SA" sz="2400" b="1" dirty="0">
                <a:solidFill>
                  <a:srgbClr val="C00000"/>
                </a:solidFill>
                <a:ea typeface="Arial"/>
                <a:cs typeface="B Nazanin" pitchFamily="2" charset="-78"/>
              </a:rPr>
              <a:t>. </a:t>
            </a:r>
            <a:r>
              <a:rPr lang="fa-IR" sz="2400" b="1" dirty="0">
                <a:solidFill>
                  <a:srgbClr val="C00000"/>
                </a:solidFill>
                <a:ea typeface="Arial"/>
                <a:cs typeface="B Nazanin" pitchFamily="2" charset="-78"/>
              </a:rPr>
              <a:t>علاوه بر کاربرد افعال امری در این قطعه، وجود کلمه‌ها و ترکیباتی که مفهوم قطعیت و التزام به همراه دارند، تأییدی بر این مدعاست</a:t>
            </a:r>
            <a:r>
              <a:rPr lang="ar-SA" sz="2400" b="1" dirty="0">
                <a:solidFill>
                  <a:srgbClr val="C00000"/>
                </a:solidFill>
                <a:ea typeface="Arial"/>
                <a:cs typeface="B Nazanin" pitchFamily="2" charset="-78"/>
              </a:rPr>
              <a:t>. </a:t>
            </a:r>
            <a:r>
              <a:rPr lang="fa-IR" sz="2400" b="1" dirty="0">
                <a:solidFill>
                  <a:srgbClr val="C00000"/>
                </a:solidFill>
                <a:ea typeface="Arial"/>
                <a:cs typeface="B Nazanin" pitchFamily="2" charset="-78"/>
              </a:rPr>
              <a:t>واژه‌هایی مانند غنیمت شمر و بیاموز بیانگر این مفهوم‌اند</a:t>
            </a:r>
            <a:r>
              <a:rPr lang="ar-SA" sz="2400" b="1" dirty="0">
                <a:solidFill>
                  <a:srgbClr val="C00000"/>
                </a:solidFill>
                <a:ea typeface="Arial"/>
                <a:cs typeface="B Nazanin" pitchFamily="2" charset="-78"/>
              </a:rPr>
              <a:t>.</a:t>
            </a:r>
            <a:endParaRPr lang="en-US" sz="2400" b="1" dirty="0">
              <a:solidFill>
                <a:srgbClr val="C00000"/>
              </a:solidFill>
              <a:ea typeface="Arial"/>
              <a:cs typeface="B Nazanin" pitchFamily="2" charset="-78"/>
            </a:endParaRPr>
          </a:p>
          <a:p>
            <a:endParaRPr lang="en-US" sz="2400" b="1" dirty="0">
              <a:cs typeface="B Nazanin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52400"/>
            <a:ext cx="347662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038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685800"/>
            <a:ext cx="7674998" cy="5711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fa-IR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itchFamily="2" charset="-78"/>
              </a:rPr>
              <a:t>خوانش شعر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4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246936"/>
            <a:ext cx="3733800" cy="2648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929" y="3200400"/>
            <a:ext cx="5374821" cy="3009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414338"/>
            <a:ext cx="4336217" cy="2938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3200400"/>
            <a:ext cx="2286000" cy="31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39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www.freeppt (59)</Template>
  <TotalTime>288</TotalTime>
  <Words>2551</Words>
  <Application>Microsoft Office PowerPoint</Application>
  <PresentationFormat>On-screen Show (4:3)</PresentationFormat>
  <Paragraphs>193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B Titr</vt:lpstr>
      <vt:lpstr>B Nazanin</vt:lpstr>
      <vt:lpstr>Wingdings</vt:lpstr>
      <vt:lpstr>Diseño predeterminado</vt:lpstr>
      <vt:lpstr>مثل آیینه</vt:lpstr>
      <vt:lpstr>خوانش متن </vt:lpstr>
      <vt:lpstr>خوانش و بررسی متن</vt:lpstr>
      <vt:lpstr>خوانش و بررسی متن</vt:lpstr>
      <vt:lpstr>بررسی بیت </vt:lpstr>
      <vt:lpstr>کاربرد"چو(چون)" در جمله سه گونه است:</vt:lpstr>
      <vt:lpstr>Slide 7</vt:lpstr>
      <vt:lpstr>خوانش شعر</vt:lpstr>
      <vt:lpstr>Slide 9</vt:lpstr>
      <vt:lpstr>بررسی بیت</vt:lpstr>
      <vt:lpstr>نکته</vt:lpstr>
      <vt:lpstr>بررسی بیت</vt:lpstr>
      <vt:lpstr>بررسی بیت</vt:lpstr>
      <vt:lpstr>نکته هایی مهم در مورد بیت قبل</vt:lpstr>
      <vt:lpstr>بررسی بیت</vt:lpstr>
      <vt:lpstr>بررسی بیت</vt:lpstr>
      <vt:lpstr>بررسی بیت</vt:lpstr>
      <vt:lpstr>نکته هایی مهم در مورد بیت قبل</vt:lpstr>
      <vt:lpstr>بررسی بیت</vt:lpstr>
      <vt:lpstr>بررسی بیت</vt:lpstr>
      <vt:lpstr>ادامه ی بررسی بیت قبل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بررسی متن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RizRayaneh</dc:creator>
  <cp:lastModifiedBy>sahar</cp:lastModifiedBy>
  <cp:revision>30</cp:revision>
  <dcterms:created xsi:type="dcterms:W3CDTF">2020-08-19T06:17:14Z</dcterms:created>
  <dcterms:modified xsi:type="dcterms:W3CDTF">2020-09-29T15:05:10Z</dcterms:modified>
</cp:coreProperties>
</file>